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510" r:id="rId2"/>
    <p:sldId id="2599" r:id="rId3"/>
    <p:sldId id="2600" r:id="rId4"/>
    <p:sldId id="2532" r:id="rId5"/>
    <p:sldId id="2535" r:id="rId6"/>
    <p:sldId id="2554" r:id="rId7"/>
    <p:sldId id="2594" r:id="rId8"/>
    <p:sldId id="2557" r:id="rId9"/>
    <p:sldId id="2601" r:id="rId10"/>
    <p:sldId id="2602" r:id="rId11"/>
    <p:sldId id="2603" r:id="rId12"/>
    <p:sldId id="2604" r:id="rId13"/>
    <p:sldId id="2605" r:id="rId14"/>
    <p:sldId id="2606" r:id="rId15"/>
    <p:sldId id="2598" r:id="rId16"/>
    <p:sldId id="2597" r:id="rId17"/>
    <p:sldId id="3433" r:id="rId18"/>
    <p:sldId id="2570" r:id="rId19"/>
  </p:sldIdLst>
  <p:sldSz cx="12192000" cy="6858000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s Lichtsteiner" initials="HL" lastIdx="1" clrIdx="0"/>
  <p:cmAuthor id="2" name="Simon Gisler" initials="SG" lastIdx="1" clrIdx="1">
    <p:extLst>
      <p:ext uri="{19B8F6BF-5375-455C-9EA6-DF929625EA0E}">
        <p15:presenceInfo xmlns:p15="http://schemas.microsoft.com/office/powerpoint/2012/main" userId="Simon Gisl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DCF"/>
    <a:srgbClr val="FFCC66"/>
    <a:srgbClr val="F2FA86"/>
    <a:srgbClr val="F50000"/>
    <a:srgbClr val="FF3300"/>
    <a:srgbClr val="FF0000"/>
    <a:srgbClr val="587A96"/>
    <a:srgbClr val="6185A3"/>
    <a:srgbClr val="617381"/>
    <a:srgbClr val="5361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5097" autoAdjust="0"/>
  </p:normalViewPr>
  <p:slideViewPr>
    <p:cSldViewPr snapToObjects="1">
      <p:cViewPr varScale="1">
        <p:scale>
          <a:sx n="85" d="100"/>
          <a:sy n="85" d="100"/>
        </p:scale>
        <p:origin x="1637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60" d="100"/>
          <a:sy n="60" d="100"/>
        </p:scale>
        <p:origin x="-3269" y="-72"/>
      </p:cViewPr>
      <p:guideLst>
        <p:guide orient="horz" pos="3224"/>
        <p:guide pos="22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239698" y="282062"/>
            <a:ext cx="4699272" cy="483525"/>
          </a:xfrm>
          <a:prstGeom prst="rect">
            <a:avLst/>
          </a:prstGeom>
        </p:spPr>
        <p:txBody>
          <a:bodyPr vert="horz" lIns="0" tIns="37367" rIns="37367" bIns="37367" rtlCol="0"/>
          <a:lstStyle>
            <a:lvl1pPr algn="l">
              <a:defRPr sz="1200"/>
            </a:lvl1pPr>
          </a:lstStyle>
          <a:p>
            <a:endParaRPr lang="de-CH" sz="1000" dirty="0">
              <a:latin typeface="+mj-l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239693" y="9791386"/>
            <a:ext cx="4391351" cy="282057"/>
          </a:xfrm>
          <a:prstGeom prst="rect">
            <a:avLst/>
          </a:prstGeom>
        </p:spPr>
        <p:txBody>
          <a:bodyPr vert="horz" lIns="0" tIns="37367" rIns="37367" bIns="37367" rtlCol="0" anchor="ctr" anchorCtr="0"/>
          <a:lstStyle>
            <a:lvl1pPr algn="l">
              <a:defRPr sz="1200"/>
            </a:lvl1pPr>
          </a:lstStyle>
          <a:p>
            <a:endParaRPr lang="de-CH" sz="1100" dirty="0">
              <a:latin typeface="+mj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258130" y="9791386"/>
            <a:ext cx="745834" cy="282057"/>
          </a:xfrm>
          <a:prstGeom prst="rect">
            <a:avLst/>
          </a:prstGeom>
        </p:spPr>
        <p:txBody>
          <a:bodyPr vert="horz" lIns="37367" tIns="37367" rIns="0" bIns="37367" rtlCol="0" anchor="ctr" anchorCtr="0"/>
          <a:lstStyle>
            <a:lvl1pPr algn="r">
              <a:defRPr sz="1200"/>
            </a:lvl1pPr>
          </a:lstStyle>
          <a:p>
            <a:fld id="{481E0117-3134-4AC0-8EE0-68D3DDA66DBF}" type="slidenum">
              <a:rPr lang="de-CH" sz="1000">
                <a:latin typeface="+mj-lt"/>
              </a:rPr>
              <a:t>‹Nr.›</a:t>
            </a:fld>
            <a:endParaRPr lang="de-CH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33839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7" y="4"/>
            <a:ext cx="3078427" cy="511731"/>
          </a:xfrm>
          <a:prstGeom prst="rect">
            <a:avLst/>
          </a:prstGeom>
        </p:spPr>
        <p:txBody>
          <a:bodyPr vert="horz" lIns="94914" tIns="47459" rIns="94914" bIns="47459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4000" y="4"/>
            <a:ext cx="3078427" cy="511731"/>
          </a:xfrm>
          <a:prstGeom prst="rect">
            <a:avLst/>
          </a:prstGeom>
        </p:spPr>
        <p:txBody>
          <a:bodyPr vert="horz" lIns="94914" tIns="47459" rIns="94914" bIns="47459" rtlCol="0"/>
          <a:lstStyle>
            <a:lvl1pPr algn="r">
              <a:defRPr sz="1200"/>
            </a:lvl1pPr>
          </a:lstStyle>
          <a:p>
            <a:fld id="{5840388B-D551-414B-81E4-ACB1DBF5F96D}" type="datetime1">
              <a:rPr lang="de-CH" smtClean="0"/>
              <a:t>17.03.2026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6763"/>
            <a:ext cx="6824663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14" tIns="47459" rIns="94914" bIns="47459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861448"/>
            <a:ext cx="5683250" cy="4605576"/>
          </a:xfrm>
          <a:prstGeom prst="rect">
            <a:avLst/>
          </a:prstGeom>
        </p:spPr>
        <p:txBody>
          <a:bodyPr vert="horz" lIns="94914" tIns="47459" rIns="94914" bIns="47459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5" y="9721113"/>
            <a:ext cx="4894681" cy="511731"/>
          </a:xfrm>
          <a:prstGeom prst="rect">
            <a:avLst/>
          </a:prstGeom>
        </p:spPr>
        <p:txBody>
          <a:bodyPr vert="horz" lIns="94914" tIns="47459" rIns="94914" bIns="47459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920059" y="9721113"/>
            <a:ext cx="1182367" cy="511731"/>
          </a:xfrm>
          <a:prstGeom prst="rect">
            <a:avLst/>
          </a:prstGeom>
        </p:spPr>
        <p:txBody>
          <a:bodyPr vert="horz" lIns="94914" tIns="47459" rIns="94914" bIns="47459" rtlCol="0" anchor="b"/>
          <a:lstStyle>
            <a:lvl1pPr algn="r">
              <a:defRPr sz="1200"/>
            </a:lvl1pPr>
          </a:lstStyle>
          <a:p>
            <a:fld id="{F005FEB9-A25A-44EF-A074-D229DDAABB8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687516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FEB9-A25A-44EF-A074-D229DDAABB84}" type="slidenum">
              <a:rPr lang="de-CH" smtClean="0"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14449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23392" y="2111696"/>
            <a:ext cx="10560000" cy="1332000"/>
          </a:xfrm>
        </p:spPr>
        <p:txBody>
          <a:bodyPr lIns="36000" tIns="36000" rIns="36000" bIns="36000" anchor="ctr" anchorCtr="0">
            <a:normAutofit/>
          </a:bodyPr>
          <a:lstStyle>
            <a:lvl1pPr algn="l">
              <a:defRPr sz="3200">
                <a:solidFill>
                  <a:srgbClr val="F50000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3419039"/>
            <a:ext cx="10560000" cy="576000"/>
          </a:xfrm>
        </p:spPr>
        <p:txBody>
          <a:bodyPr lIns="36000" tIns="36000" rIns="36000" bIns="36000" anchor="ctr" anchorCtr="0"/>
          <a:lstStyle>
            <a:lvl1pPr marL="0" indent="0" algn="l">
              <a:buNone/>
              <a:defRPr sz="2000" b="1"/>
            </a:lvl1pPr>
          </a:lstStyle>
          <a:p>
            <a:pPr lvl="0"/>
            <a:r>
              <a:rPr lang="de-DE" dirty="0"/>
              <a:t>Untertitelmasterformat durch Klicken bearbeiten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23392" y="4725240"/>
            <a:ext cx="10560000" cy="432000"/>
          </a:xfrm>
        </p:spPr>
        <p:txBody>
          <a:bodyPr lIns="36000" tIns="36000" rIns="36000" bIns="36000" anchor="ctr" anchorCtr="0"/>
          <a:lstStyle>
            <a:lvl1pPr marL="0" indent="0" algn="l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Dozentin/Dozent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23392" y="5181422"/>
            <a:ext cx="10560000" cy="432000"/>
          </a:xfrm>
        </p:spPr>
        <p:txBody>
          <a:bodyPr lIns="36000" tIns="36000" rIns="36000" bIns="36000" anchor="ctr" anchorCtr="0"/>
          <a:lstStyle>
            <a:lvl1pPr marL="0" indent="0" algn="l">
              <a:buNone/>
              <a:defRPr sz="1600" b="1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Ort, Datum</a:t>
            </a:r>
          </a:p>
        </p:txBody>
      </p:sp>
      <p:sp>
        <p:nvSpPr>
          <p:cNvPr id="22" name="Rechteck 21"/>
          <p:cNvSpPr/>
          <p:nvPr userDrawn="1"/>
        </p:nvSpPr>
        <p:spPr bwMode="auto">
          <a:xfrm>
            <a:off x="833506" y="6521502"/>
            <a:ext cx="10639092" cy="2769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778F88D-B7A7-483F-8A31-E8E877581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840" y="476672"/>
            <a:ext cx="3858768" cy="42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65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670984" y="107950"/>
            <a:ext cx="10896600" cy="63007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3" name="Foliennummernplatzhalter 8">
            <a:extLst>
              <a:ext uri="{FF2B5EF4-FFF2-40B4-BE49-F238E27FC236}">
                <a16:creationId xmlns:a16="http://schemas.microsoft.com/office/drawing/2014/main" id="{BA72B945-F48B-4A7C-A81F-585AF54BB9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6840341-5B0B-4D74-BE77-19E7CBD087E2}"/>
              </a:ext>
            </a:extLst>
          </p:cNvPr>
          <p:cNvSpPr/>
          <p:nvPr userDrawn="1"/>
        </p:nvSpPr>
        <p:spPr bwMode="auto">
          <a:xfrm>
            <a:off x="11666969" y="6562799"/>
            <a:ext cx="525032" cy="29880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A05ACD7-733D-47E7-8DD1-24BEE5F42BC7}"/>
              </a:ext>
            </a:extLst>
          </p:cNvPr>
          <p:cNvSpPr txBox="1">
            <a:spLocks/>
          </p:cNvSpPr>
          <p:nvPr userDrawn="1"/>
        </p:nvSpPr>
        <p:spPr>
          <a:xfrm>
            <a:off x="11666970" y="6562800"/>
            <a:ext cx="494636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BE230-C296-401D-B256-2B585FDFD975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182B58C-6388-46DF-9A68-703657FFB770}"/>
              </a:ext>
            </a:extLst>
          </p:cNvPr>
          <p:cNvSpPr/>
          <p:nvPr userDrawn="1"/>
        </p:nvSpPr>
        <p:spPr bwMode="auto">
          <a:xfrm>
            <a:off x="2639616" y="6563084"/>
            <a:ext cx="9027353" cy="295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4B1532F-09AF-4C62-B7D3-FF434A57F9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084"/>
            <a:ext cx="2701138" cy="2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8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2"/>
          <p:cNvSpPr>
            <a:spLocks noGrp="1"/>
          </p:cNvSpPr>
          <p:nvPr>
            <p:ph type="sldNum" sz="quarter" idx="10"/>
          </p:nvPr>
        </p:nvSpPr>
        <p:spPr>
          <a:xfrm>
            <a:off x="11670539" y="6590131"/>
            <a:ext cx="443077" cy="18000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91341B0-F221-401E-9B04-EDABDD2DB4C3}"/>
              </a:ext>
            </a:extLst>
          </p:cNvPr>
          <p:cNvSpPr/>
          <p:nvPr userDrawn="1"/>
        </p:nvSpPr>
        <p:spPr bwMode="auto">
          <a:xfrm>
            <a:off x="11666969" y="6562799"/>
            <a:ext cx="525032" cy="29880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Foliennummernplatzhalter 8">
            <a:extLst>
              <a:ext uri="{FF2B5EF4-FFF2-40B4-BE49-F238E27FC236}">
                <a16:creationId xmlns:a16="http://schemas.microsoft.com/office/drawing/2014/main" id="{E110CA5F-96D5-4394-8F45-D1082FE104BB}"/>
              </a:ext>
            </a:extLst>
          </p:cNvPr>
          <p:cNvSpPr txBox="1">
            <a:spLocks/>
          </p:cNvSpPr>
          <p:nvPr userDrawn="1"/>
        </p:nvSpPr>
        <p:spPr>
          <a:xfrm>
            <a:off x="11666970" y="6562800"/>
            <a:ext cx="494636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BE230-C296-401D-B256-2B585FDFD975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2890D0D-C7A4-4F28-8C30-BC77101080FC}"/>
              </a:ext>
            </a:extLst>
          </p:cNvPr>
          <p:cNvSpPr/>
          <p:nvPr userDrawn="1"/>
        </p:nvSpPr>
        <p:spPr bwMode="auto">
          <a:xfrm>
            <a:off x="2639616" y="6563084"/>
            <a:ext cx="9027353" cy="295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55BAAE2-A526-4D21-9062-4FCC7E7766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084"/>
            <a:ext cx="2701138" cy="2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01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Grp="1" noChangeArrowheads="1"/>
          </p:cNvSpPr>
          <p:nvPr>
            <p:ph idx="1"/>
          </p:nvPr>
        </p:nvSpPr>
        <p:spPr bwMode="auto">
          <a:xfrm>
            <a:off x="719403" y="1340768"/>
            <a:ext cx="1075200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90881" y="188640"/>
            <a:ext cx="10896000" cy="720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fr-CH" dirty="0"/>
          </a:p>
        </p:txBody>
      </p:sp>
      <p:sp>
        <p:nvSpPr>
          <p:cNvPr id="13" name="Rechteck 12"/>
          <p:cNvSpPr/>
          <p:nvPr userDrawn="1"/>
        </p:nvSpPr>
        <p:spPr bwMode="auto">
          <a:xfrm>
            <a:off x="11666969" y="6562799"/>
            <a:ext cx="525032" cy="29880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Foliennummernplatzhalter 8"/>
          <p:cNvSpPr>
            <a:spLocks noGrp="1"/>
          </p:cNvSpPr>
          <p:nvPr>
            <p:ph type="sldNum" sz="quarter" idx="4"/>
          </p:nvPr>
        </p:nvSpPr>
        <p:spPr>
          <a:xfrm>
            <a:off x="11666970" y="6562800"/>
            <a:ext cx="494636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FA8BE230-C296-401D-B256-2B585FDFD975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75F7AE8-66AE-4CA5-BA6D-083FBC6C2674}"/>
              </a:ext>
            </a:extLst>
          </p:cNvPr>
          <p:cNvSpPr/>
          <p:nvPr userDrawn="1"/>
        </p:nvSpPr>
        <p:spPr bwMode="auto">
          <a:xfrm>
            <a:off x="2639616" y="6563084"/>
            <a:ext cx="9027353" cy="295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D5063D9-2663-4F8E-AE47-B88F516685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084"/>
            <a:ext cx="2701138" cy="2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3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_nummeri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16000" y="1224000"/>
            <a:ext cx="10752000" cy="5184000"/>
          </a:xfrm>
        </p:spPr>
        <p:txBody>
          <a:bodyPr>
            <a:normAutofit/>
          </a:bodyPr>
          <a:lstStyle>
            <a:lvl1pPr marL="360000" indent="-360000">
              <a:buClr>
                <a:srgbClr val="A6192E"/>
              </a:buClr>
              <a:buFont typeface="+mj-lt"/>
              <a:buAutoNum type="arabicParenR"/>
              <a:tabLst/>
              <a:defRPr sz="2400">
                <a:latin typeface="Arial" pitchFamily="34" charset="0"/>
                <a:cs typeface="Arial" pitchFamily="34" charset="0"/>
              </a:defRPr>
            </a:lvl1pPr>
            <a:lvl2pPr marL="720000" indent="-360000">
              <a:buClr>
                <a:srgbClr val="A6192E"/>
              </a:buClr>
              <a:buFont typeface="+mj-lt"/>
              <a:buAutoNum type="alphaLcParenR"/>
              <a:defRPr sz="2000">
                <a:latin typeface="Arial" pitchFamily="34" charset="0"/>
                <a:cs typeface="Arial" pitchFamily="34" charset="0"/>
              </a:defRPr>
            </a:lvl2pPr>
            <a:lvl3pPr marL="1080000" indent="-360000">
              <a:buClr>
                <a:srgbClr val="A6192E"/>
              </a:buClr>
              <a:buFont typeface="Wingdings 3" pitchFamily="18" charset="2"/>
              <a:buChar char="¬"/>
              <a:defRPr sz="1800">
                <a:latin typeface="Arial" pitchFamily="34" charset="0"/>
                <a:cs typeface="Arial" pitchFamily="34" charset="0"/>
              </a:defRPr>
            </a:lvl3pPr>
            <a:lvl4pPr marL="1431925" indent="-355600">
              <a:buClr>
                <a:srgbClr val="A6192E"/>
              </a:buClr>
              <a:buFont typeface="+mj-lt"/>
              <a:buAutoNum type="arabicPeriod"/>
              <a:defRPr sz="1800">
                <a:latin typeface="Arial" pitchFamily="34" charset="0"/>
                <a:cs typeface="Arial" pitchFamily="34" charset="0"/>
              </a:defRPr>
            </a:lvl4pPr>
            <a:lvl5pPr marL="1792288" indent="-357188">
              <a:buClr>
                <a:srgbClr val="A6192E"/>
              </a:buClr>
              <a:buFont typeface="+mj-lt"/>
              <a:buAutoNum type="arabicPeriod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72000" y="108000"/>
            <a:ext cx="10896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FFA7579-A303-4F38-8797-2753F5014854}"/>
              </a:ext>
            </a:extLst>
          </p:cNvPr>
          <p:cNvSpPr/>
          <p:nvPr userDrawn="1"/>
        </p:nvSpPr>
        <p:spPr bwMode="auto">
          <a:xfrm>
            <a:off x="11666969" y="6562799"/>
            <a:ext cx="525032" cy="29880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Foliennummernplatzhalter 8">
            <a:extLst>
              <a:ext uri="{FF2B5EF4-FFF2-40B4-BE49-F238E27FC236}">
                <a16:creationId xmlns:a16="http://schemas.microsoft.com/office/drawing/2014/main" id="{C8F86EEF-328F-4FAD-977A-32CA44C001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6970" y="6562800"/>
            <a:ext cx="494636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FA8BE230-C296-401D-B256-2B585FDFD975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1872A4B-489C-4DB1-943D-82F45C47425F}"/>
              </a:ext>
            </a:extLst>
          </p:cNvPr>
          <p:cNvSpPr/>
          <p:nvPr userDrawn="1"/>
        </p:nvSpPr>
        <p:spPr bwMode="auto">
          <a:xfrm>
            <a:off x="2639616" y="6563084"/>
            <a:ext cx="9027353" cy="295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8902C37-FE72-4941-A779-3AF56B9EBA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084"/>
            <a:ext cx="2701138" cy="2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9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72001" y="1224000"/>
            <a:ext cx="5228308" cy="5013312"/>
          </a:xfrm>
        </p:spPr>
        <p:txBody>
          <a:bodyPr>
            <a:normAutofit/>
          </a:bodyPr>
          <a:lstStyle>
            <a:lvl1pPr marL="268288" indent="-268288">
              <a:defRPr sz="2400"/>
            </a:lvl1pPr>
            <a:lvl2pPr>
              <a:defRPr sz="2000"/>
            </a:lvl2pPr>
            <a:lvl3pPr marL="720000" indent="-179388">
              <a:defRPr sz="1800"/>
            </a:lvl3pPr>
            <a:lvl4pPr marL="900000" indent="-180000">
              <a:buClr>
                <a:srgbClr val="A6192E"/>
              </a:buClr>
              <a:buFont typeface="Wingdings 3" pitchFamily="18" charset="2"/>
              <a:buChar char="¬"/>
              <a:defRPr sz="1600"/>
            </a:lvl4pPr>
            <a:lvl5pPr marL="1080000" indent="-179388">
              <a:buClr>
                <a:srgbClr val="A6192E"/>
              </a:buClr>
              <a:buFont typeface="Wingdings 3" pitchFamily="18" charset="2"/>
              <a:buChar char="¬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39693" y="1224000"/>
            <a:ext cx="5228308" cy="50133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 marL="900000" indent="-180000">
              <a:buClr>
                <a:srgbClr val="A6192E"/>
              </a:buClr>
              <a:buFont typeface="Wingdings 3" pitchFamily="18" charset="2"/>
              <a:buChar char="¬"/>
              <a:defRPr sz="1600"/>
            </a:lvl4pPr>
            <a:lvl5pPr marL="1080000" indent="-179388">
              <a:buClr>
                <a:srgbClr val="A6192E"/>
              </a:buClr>
              <a:buFont typeface="Wingdings 3" pitchFamily="18" charset="2"/>
              <a:buChar char="¬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551384" y="108000"/>
            <a:ext cx="10896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1AE1C3DE-3C77-4490-8953-19964F6DE10D}"/>
              </a:ext>
            </a:extLst>
          </p:cNvPr>
          <p:cNvSpPr/>
          <p:nvPr userDrawn="1"/>
        </p:nvSpPr>
        <p:spPr bwMode="auto">
          <a:xfrm>
            <a:off x="11666969" y="6562799"/>
            <a:ext cx="525032" cy="29880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oliennummernplatzhalter 8">
            <a:extLst>
              <a:ext uri="{FF2B5EF4-FFF2-40B4-BE49-F238E27FC236}">
                <a16:creationId xmlns:a16="http://schemas.microsoft.com/office/drawing/2014/main" id="{368A58B3-882E-4B20-BFCF-E0B3D5BA8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6970" y="6562800"/>
            <a:ext cx="494636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FA8BE230-C296-401D-B256-2B585FDFD975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19DAE1E-4D1B-40B8-8F77-EFFBB85A69D6}"/>
              </a:ext>
            </a:extLst>
          </p:cNvPr>
          <p:cNvSpPr/>
          <p:nvPr userDrawn="1"/>
        </p:nvSpPr>
        <p:spPr bwMode="auto">
          <a:xfrm>
            <a:off x="2639616" y="6563084"/>
            <a:ext cx="9027353" cy="295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6A73601-7B21-46E9-AB6A-C4F5902139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084"/>
            <a:ext cx="2701138" cy="2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84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hne_Titel_mit_Fuss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751821" y="980727"/>
            <a:ext cx="10789675" cy="5328593"/>
          </a:xfrm>
        </p:spPr>
        <p:txBody>
          <a:bodyPr>
            <a:normAutofit/>
          </a:bodyPr>
          <a:lstStyle>
            <a:lvl1pPr marL="268288" indent="-268288">
              <a:defRPr sz="2400"/>
            </a:lvl1pPr>
            <a:lvl2pPr marL="536575" indent="-268288">
              <a:defRPr sz="2000"/>
            </a:lvl2pPr>
            <a:lvl3pPr>
              <a:defRPr sz="1800"/>
            </a:lvl3pPr>
            <a:lvl4pPr marL="900000" indent="-180000">
              <a:buClr>
                <a:srgbClr val="A6192E"/>
              </a:buClr>
              <a:buFont typeface="Wingdings 3" pitchFamily="18" charset="2"/>
              <a:buChar char="¬"/>
              <a:defRPr sz="1600"/>
            </a:lvl4pPr>
            <a:lvl5pPr marL="1080000" indent="-179388">
              <a:buClr>
                <a:srgbClr val="A6192E"/>
              </a:buClr>
              <a:buFont typeface="Wingdings 3" pitchFamily="18" charset="2"/>
              <a:buChar char="¬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F203657-D697-4FF6-976D-35B77FBB9A34}"/>
              </a:ext>
            </a:extLst>
          </p:cNvPr>
          <p:cNvSpPr/>
          <p:nvPr userDrawn="1"/>
        </p:nvSpPr>
        <p:spPr bwMode="auto">
          <a:xfrm>
            <a:off x="11666969" y="6562799"/>
            <a:ext cx="525032" cy="29880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1A0C4C6-00A4-4C5D-B5AC-FE8B70CCC4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6970" y="6562800"/>
            <a:ext cx="494636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FA8BE230-C296-401D-B256-2B585FDFD975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7AD3C75-3C6B-4F05-B8B8-59B2F83074E5}"/>
              </a:ext>
            </a:extLst>
          </p:cNvPr>
          <p:cNvSpPr/>
          <p:nvPr userDrawn="1"/>
        </p:nvSpPr>
        <p:spPr bwMode="auto">
          <a:xfrm>
            <a:off x="2639616" y="6563084"/>
            <a:ext cx="9027353" cy="295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7973884-5377-4A1A-92FA-9519CAD79B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084"/>
            <a:ext cx="2701138" cy="2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9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000" y="252000"/>
            <a:ext cx="4032000" cy="1152000"/>
          </a:xfrm>
        </p:spPr>
        <p:txBody>
          <a:bodyPr/>
          <a:lstStyle>
            <a:lvl1pPr algn="l"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92000" y="252000"/>
            <a:ext cx="6576000" cy="6192000"/>
          </a:xfrm>
        </p:spPr>
        <p:txBody>
          <a:bodyPr>
            <a:normAutofit/>
          </a:bodyPr>
          <a:lstStyle>
            <a:lvl1pPr>
              <a:tabLst/>
              <a:defRPr sz="2400"/>
            </a:lvl1pPr>
            <a:lvl2pPr>
              <a:defRPr sz="2000"/>
            </a:lvl2pPr>
            <a:lvl3pPr marL="720000" indent="-179388">
              <a:defRPr sz="1800"/>
            </a:lvl3pPr>
            <a:lvl4pPr marL="900000" indent="-180000"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72000" y="1440000"/>
            <a:ext cx="4032000" cy="5004000"/>
          </a:xfrm>
        </p:spPr>
        <p:txBody>
          <a:bodyPr lIns="90000" rIns="90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1AD7196-0FB2-48AE-8115-5E8020FEED5E}"/>
              </a:ext>
            </a:extLst>
          </p:cNvPr>
          <p:cNvSpPr/>
          <p:nvPr userDrawn="1"/>
        </p:nvSpPr>
        <p:spPr bwMode="auto">
          <a:xfrm>
            <a:off x="11666969" y="6562799"/>
            <a:ext cx="525032" cy="29880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Foliennummernplatzhalter 8">
            <a:extLst>
              <a:ext uri="{FF2B5EF4-FFF2-40B4-BE49-F238E27FC236}">
                <a16:creationId xmlns:a16="http://schemas.microsoft.com/office/drawing/2014/main" id="{C2F7EA2A-C49D-4664-AF53-4E975FDDED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6970" y="6562800"/>
            <a:ext cx="494636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FA8BE230-C296-401D-B256-2B585FDFD975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C8F5F0B-2884-4236-8D71-86E29FECB544}"/>
              </a:ext>
            </a:extLst>
          </p:cNvPr>
          <p:cNvSpPr/>
          <p:nvPr userDrawn="1"/>
        </p:nvSpPr>
        <p:spPr bwMode="auto">
          <a:xfrm>
            <a:off x="2639616" y="6563084"/>
            <a:ext cx="9027353" cy="295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5B021E7-8D17-4B17-AAF4-507DB73848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084"/>
            <a:ext cx="2701138" cy="2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78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sz="quarter" idx="10"/>
          </p:nvPr>
        </p:nvSpPr>
        <p:spPr>
          <a:xfrm>
            <a:off x="220189" y="178904"/>
            <a:ext cx="11743467" cy="650516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DA3DD5-C7A0-43E5-A28B-1B27B01DBE38}"/>
              </a:ext>
            </a:extLst>
          </p:cNvPr>
          <p:cNvSpPr/>
          <p:nvPr userDrawn="1"/>
        </p:nvSpPr>
        <p:spPr bwMode="auto">
          <a:xfrm>
            <a:off x="11666969" y="6562799"/>
            <a:ext cx="525032" cy="29880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Foliennummernplatzhalter 8">
            <a:extLst>
              <a:ext uri="{FF2B5EF4-FFF2-40B4-BE49-F238E27FC236}">
                <a16:creationId xmlns:a16="http://schemas.microsoft.com/office/drawing/2014/main" id="{55BE3CA9-0A42-4B54-B61A-A969535EEB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6970" y="6562800"/>
            <a:ext cx="494636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FA8BE230-C296-401D-B256-2B585FDFD975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F5F613A-5205-4AA6-8447-D5451980753E}"/>
              </a:ext>
            </a:extLst>
          </p:cNvPr>
          <p:cNvSpPr/>
          <p:nvPr userDrawn="1"/>
        </p:nvSpPr>
        <p:spPr bwMode="auto">
          <a:xfrm>
            <a:off x="2639616" y="6563084"/>
            <a:ext cx="9027353" cy="295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D8AAE05E-5D60-454F-AF0C-7DFDBA1B2C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084"/>
            <a:ext cx="2701138" cy="2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29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tikaler Titel 1"/>
          <p:cNvSpPr>
            <a:spLocks noGrp="1"/>
          </p:cNvSpPr>
          <p:nvPr>
            <p:ph type="title" orient="vert"/>
          </p:nvPr>
        </p:nvSpPr>
        <p:spPr>
          <a:xfrm>
            <a:off x="10507445" y="322608"/>
            <a:ext cx="1209067" cy="6120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72800" y="322608"/>
            <a:ext cx="9481845" cy="6048000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cxnSp>
        <p:nvCxnSpPr>
          <p:cNvPr id="7" name="Gerade Verbindung 6"/>
          <p:cNvCxnSpPr/>
          <p:nvPr/>
        </p:nvCxnSpPr>
        <p:spPr bwMode="auto">
          <a:xfrm>
            <a:off x="10728145" y="278296"/>
            <a:ext cx="146385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A6192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70A2F34B-4C1A-4D5A-ADC8-8182F6D0DFEB}"/>
              </a:ext>
            </a:extLst>
          </p:cNvPr>
          <p:cNvSpPr/>
          <p:nvPr userDrawn="1"/>
        </p:nvSpPr>
        <p:spPr bwMode="auto">
          <a:xfrm>
            <a:off x="11666969" y="6562799"/>
            <a:ext cx="525032" cy="29880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443712E-325F-49A0-83B1-2E893C2D3D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6970" y="6562800"/>
            <a:ext cx="494636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FA8BE230-C296-401D-B256-2B585FDFD975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E4B4722-7FA0-4671-983C-CB8DE1F228DF}"/>
              </a:ext>
            </a:extLst>
          </p:cNvPr>
          <p:cNvSpPr/>
          <p:nvPr userDrawn="1"/>
        </p:nvSpPr>
        <p:spPr bwMode="auto">
          <a:xfrm>
            <a:off x="2639616" y="6563084"/>
            <a:ext cx="9027353" cy="295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39B1A3C-F8B9-4DBE-83CE-A1D32D3FBC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084"/>
            <a:ext cx="2701138" cy="2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51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0984" y="107951"/>
            <a:ext cx="10896600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fr-CH"/>
          </a:p>
        </p:txBody>
      </p:sp>
      <p:sp>
        <p:nvSpPr>
          <p:cNvPr id="3" name="Foliennummernplatzhalter 8">
            <a:extLst>
              <a:ext uri="{FF2B5EF4-FFF2-40B4-BE49-F238E27FC236}">
                <a16:creationId xmlns:a16="http://schemas.microsoft.com/office/drawing/2014/main" id="{DF4D5D9C-07B2-48BF-9AB5-4A7E4537DC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996445A-53BA-4794-A1E5-C4B0E0FE7F00}"/>
              </a:ext>
            </a:extLst>
          </p:cNvPr>
          <p:cNvSpPr/>
          <p:nvPr userDrawn="1"/>
        </p:nvSpPr>
        <p:spPr bwMode="auto">
          <a:xfrm>
            <a:off x="11666969" y="6562799"/>
            <a:ext cx="525032" cy="29880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75BF91-8A8E-4A5B-A876-3968CF996DA0}"/>
              </a:ext>
            </a:extLst>
          </p:cNvPr>
          <p:cNvSpPr txBox="1">
            <a:spLocks/>
          </p:cNvSpPr>
          <p:nvPr userDrawn="1"/>
        </p:nvSpPr>
        <p:spPr>
          <a:xfrm>
            <a:off x="11666970" y="6562800"/>
            <a:ext cx="494636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BE230-C296-401D-B256-2B585FDFD975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85E7886-A172-43DD-BC2F-10F90E1B5FF9}"/>
              </a:ext>
            </a:extLst>
          </p:cNvPr>
          <p:cNvSpPr/>
          <p:nvPr userDrawn="1"/>
        </p:nvSpPr>
        <p:spPr bwMode="auto">
          <a:xfrm>
            <a:off x="2639616" y="6563084"/>
            <a:ext cx="9027353" cy="295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4DF8ED3-56BA-48FC-BB50-D3C06EB3EA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084"/>
            <a:ext cx="2701138" cy="2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83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72000" y="108000"/>
            <a:ext cx="10896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CH" dirty="0"/>
              <a:t>Mastertitelformat bearbeiten</a:t>
            </a:r>
            <a:endParaRPr lang="de-DE" dirty="0"/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6000" y="1224000"/>
            <a:ext cx="10752000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1" r:id="rId9"/>
    <p:sldLayoutId id="2147483674" r:id="rId10"/>
    <p:sldLayoutId id="2147483676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tabLst/>
        <a:defRPr sz="2800" b="1">
          <a:solidFill>
            <a:schemeClr val="accent5"/>
          </a:solidFill>
          <a:latin typeface="+mn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A6192E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A6192E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A6192E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A6192E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50025"/>
          </a:solidFill>
          <a:latin typeface="Univers-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50025"/>
          </a:solidFill>
          <a:latin typeface="Univers-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50025"/>
          </a:solidFill>
          <a:latin typeface="Univers-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50025"/>
          </a:solidFill>
          <a:latin typeface="Univers-Black" pitchFamily="34" charset="0"/>
        </a:defRPr>
      </a:lvl9pPr>
    </p:titleStyle>
    <p:bodyStyle>
      <a:lvl1pPr marL="268288" indent="-268288" algn="l" rtl="0" eaLnBrk="1" fontAlgn="base" hangingPunct="1">
        <a:spcBef>
          <a:spcPts val="600"/>
        </a:spcBef>
        <a:spcAft>
          <a:spcPct val="0"/>
        </a:spcAft>
        <a:buClr>
          <a:srgbClr val="F50000"/>
        </a:buClr>
        <a:buFont typeface="Wingdings" pitchFamily="2" charset="2"/>
        <a:buChar char="§"/>
        <a:defRPr sz="2800">
          <a:solidFill>
            <a:schemeClr val="bg2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540000" indent="-268288" algn="l" rtl="0" eaLnBrk="1" fontAlgn="base" hangingPunct="1">
        <a:spcBef>
          <a:spcPts val="600"/>
        </a:spcBef>
        <a:spcAft>
          <a:spcPct val="0"/>
        </a:spcAft>
        <a:buClr>
          <a:srgbClr val="F50000"/>
        </a:buClr>
        <a:buFont typeface="Wingdings" panose="05000000000000000000" pitchFamily="2" charset="2"/>
        <a:buChar char="§"/>
        <a:defRPr sz="2400">
          <a:solidFill>
            <a:schemeClr val="bg1">
              <a:lumMod val="50000"/>
            </a:schemeClr>
          </a:solidFill>
          <a:latin typeface="Arial" pitchFamily="34" charset="0"/>
          <a:cs typeface="Arial" pitchFamily="34" charset="0"/>
        </a:defRPr>
      </a:lvl2pPr>
      <a:lvl3pPr marL="720000" indent="-179388" algn="l" rtl="0" eaLnBrk="1" fontAlgn="base" hangingPunct="1">
        <a:spcBef>
          <a:spcPts val="600"/>
        </a:spcBef>
        <a:spcAft>
          <a:spcPct val="0"/>
        </a:spcAft>
        <a:buClr>
          <a:srgbClr val="F50000"/>
        </a:buClr>
        <a:buFont typeface="Wingdings" panose="05000000000000000000" pitchFamily="2" charset="2"/>
        <a:buChar char="§"/>
        <a:defRPr sz="2000">
          <a:solidFill>
            <a:schemeClr val="bg1">
              <a:lumMod val="50000"/>
            </a:schemeClr>
          </a:solidFill>
          <a:latin typeface="Arial" pitchFamily="34" charset="0"/>
          <a:cs typeface="Arial" pitchFamily="34" charset="0"/>
        </a:defRPr>
      </a:lvl3pPr>
      <a:lvl4pPr marL="898525" indent="-179388" algn="l" rtl="0" eaLnBrk="1" fontAlgn="base" hangingPunct="1">
        <a:spcBef>
          <a:spcPts val="600"/>
        </a:spcBef>
        <a:spcAft>
          <a:spcPct val="0"/>
        </a:spcAft>
        <a:buClr>
          <a:srgbClr val="A6192E"/>
        </a:buClr>
        <a:buFont typeface="Wingdings 3" pitchFamily="18" charset="2"/>
        <a:buChar char="¬"/>
        <a:tabLst/>
        <a:defRPr sz="1600">
          <a:solidFill>
            <a:schemeClr val="tx1"/>
          </a:solidFill>
          <a:latin typeface="Arial" charset="0"/>
          <a:cs typeface="Arial" charset="0"/>
        </a:defRPr>
      </a:lvl4pPr>
      <a:lvl5pPr marL="1080000" indent="-179388" algn="l" rtl="0" eaLnBrk="1" fontAlgn="base" hangingPunct="1">
        <a:spcBef>
          <a:spcPts val="600"/>
        </a:spcBef>
        <a:spcAft>
          <a:spcPct val="0"/>
        </a:spcAft>
        <a:buClr>
          <a:srgbClr val="A6192E"/>
        </a:buClr>
        <a:buFont typeface="Wingdings 3" pitchFamily="18" charset="2"/>
        <a:buChar char="¬"/>
        <a:defRPr sz="1400">
          <a:solidFill>
            <a:schemeClr val="tx1"/>
          </a:solidFill>
          <a:latin typeface="Arial" charset="0"/>
          <a:cs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oto.wuestenigel.com/human-hand-writing-link-building-on-whiteboard/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Hans.lichtsteiner@verbandsberatung.ch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23392" y="2511386"/>
            <a:ext cx="10560000" cy="1332000"/>
          </a:xfrm>
        </p:spPr>
        <p:txBody>
          <a:bodyPr>
            <a:normAutofit fontScale="90000"/>
          </a:bodyPr>
          <a:lstStyle/>
          <a:p>
            <a:pPr algn="l"/>
            <a:br>
              <a:rPr lang="de-CH" sz="3600" dirty="0"/>
            </a:br>
            <a:br>
              <a:rPr lang="de-CH" sz="3600" dirty="0"/>
            </a:br>
            <a:r>
              <a:rPr lang="de-CH" sz="3600" dirty="0"/>
              <a:t>Zusammen nach vorne!</a:t>
            </a:r>
            <a:br>
              <a:rPr lang="de-CH" sz="3600" dirty="0"/>
            </a:br>
            <a:br>
              <a:rPr lang="de-CH" sz="3100" dirty="0"/>
            </a:br>
            <a:endParaRPr lang="de-CH" sz="31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algn="l"/>
            <a:r>
              <a:rPr lang="de-CH" sz="1600" dirty="0">
                <a:solidFill>
                  <a:schemeClr val="bg2">
                    <a:lumMod val="50000"/>
                  </a:schemeClr>
                </a:solidFill>
              </a:rPr>
              <a:t>Prof. tit. Dr. Hans Lichtsteiner  </a:t>
            </a:r>
            <a:endParaRPr lang="fr-CH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623392" y="5181422"/>
            <a:ext cx="8064896" cy="432000"/>
          </a:xfrm>
        </p:spPr>
        <p:txBody>
          <a:bodyPr/>
          <a:lstStyle/>
          <a:p>
            <a:r>
              <a:rPr lang="fr-CH" dirty="0"/>
              <a:t>Bern, 20. März 2026</a:t>
            </a:r>
          </a:p>
        </p:txBody>
      </p:sp>
      <p:sp>
        <p:nvSpPr>
          <p:cNvPr id="13" name="Rechteck 12"/>
          <p:cNvSpPr/>
          <p:nvPr/>
        </p:nvSpPr>
        <p:spPr>
          <a:xfrm>
            <a:off x="7680176" y="912346"/>
            <a:ext cx="30476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solidFill>
                  <a:schemeClr val="bg1">
                    <a:lumMod val="50000"/>
                  </a:schemeClr>
                </a:solidFill>
              </a:rPr>
              <a:t>Beraten heißt für uns begleiten!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4812CC6-3BBD-26FB-B18C-771F0A391A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9325" y="3484759"/>
            <a:ext cx="6624736" cy="576000"/>
          </a:xfrm>
        </p:spPr>
        <p:txBody>
          <a:bodyPr>
            <a:normAutofit/>
          </a:bodyPr>
          <a:lstStyle/>
          <a:p>
            <a:r>
              <a:rPr lang="de-CH" b="0" dirty="0"/>
              <a:t>Good </a:t>
            </a:r>
            <a:r>
              <a:rPr lang="de-CH" b="0" dirty="0" err="1"/>
              <a:t>Governance</a:t>
            </a:r>
            <a:r>
              <a:rPr lang="de-CH" b="0" dirty="0"/>
              <a:t> einer NGO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B563CFE-5577-6D93-3E98-42CC25B5C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866" y="3211820"/>
            <a:ext cx="5971053" cy="266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411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D04E72F-EADC-AEC8-13E6-BDC79F015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836712"/>
            <a:ext cx="10752000" cy="4968552"/>
          </a:xfrm>
        </p:spPr>
        <p:txBody>
          <a:bodyPr/>
          <a:lstStyle/>
          <a:p>
            <a:pPr marL="0" indent="0">
              <a:buNone/>
            </a:pPr>
            <a:r>
              <a:rPr lang="de-CH" b="1" dirty="0"/>
              <a:t>Unklare Aufgaben, Kompetenzen und Verantwortungen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80809A-DB6E-BC16-60BF-F8F500179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10</a:t>
            </a:fld>
            <a:endParaRPr lang="de-CH" dirty="0"/>
          </a:p>
        </p:txBody>
      </p:sp>
      <p:pic>
        <p:nvPicPr>
          <p:cNvPr id="2050" name="Picture 2" descr="Geschäftsreglement">
            <a:extLst>
              <a:ext uri="{FF2B5EF4-FFF2-40B4-BE49-F238E27FC236}">
                <a16:creationId xmlns:a16="http://schemas.microsoft.com/office/drawing/2014/main" id="{49E72CC3-921A-15BA-149C-B61950E2A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79"/>
          <a:stretch>
            <a:fillRect/>
          </a:stretch>
        </p:blipFill>
        <p:spPr bwMode="auto">
          <a:xfrm>
            <a:off x="7813837" y="1403989"/>
            <a:ext cx="3757054" cy="4358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97AC737-69F9-1C2C-CF66-81CACA0DE8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213" t="28948" r="14224" b="9937"/>
          <a:stretch>
            <a:fillRect/>
          </a:stretch>
        </p:blipFill>
        <p:spPr>
          <a:xfrm>
            <a:off x="699487" y="1405899"/>
            <a:ext cx="6769971" cy="4427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7821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35276AC-3904-A3AD-3065-B23D6EFEF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93" y="1052736"/>
            <a:ext cx="10752000" cy="4968552"/>
          </a:xfrm>
        </p:spPr>
        <p:txBody>
          <a:bodyPr/>
          <a:lstStyle/>
          <a:p>
            <a:pPr marL="0" indent="0">
              <a:buNone/>
            </a:pPr>
            <a:r>
              <a:rPr lang="de-CH" b="1" dirty="0"/>
              <a:t>Informationsvorsprung des Hauptamts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BF26F1-D393-9BB7-F95A-14D75D9C63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11</a:t>
            </a:fld>
            <a:endParaRPr lang="de-CH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054F36B-DA23-8166-062D-2B86F7EF9F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83" r="13257"/>
          <a:stretch>
            <a:fillRect/>
          </a:stretch>
        </p:blipFill>
        <p:spPr>
          <a:xfrm>
            <a:off x="685893" y="1772816"/>
            <a:ext cx="5110734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0A75467-E92F-9657-2B04-AD3B603F92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053" t="21651" r="8657" b="17450"/>
          <a:stretch>
            <a:fillRect/>
          </a:stretch>
        </p:blipFill>
        <p:spPr>
          <a:xfrm>
            <a:off x="6096000" y="1754089"/>
            <a:ext cx="5570970" cy="3331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2269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41DF65D-5F70-9A47-8C44-687DF701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403" y="944724"/>
            <a:ext cx="10752000" cy="4968552"/>
          </a:xfrm>
        </p:spPr>
        <p:txBody>
          <a:bodyPr/>
          <a:lstStyle/>
          <a:p>
            <a:pPr marL="0" indent="0">
              <a:buNone/>
            </a:pPr>
            <a:r>
              <a:rPr lang="de-CH" b="1" dirty="0"/>
              <a:t>Mikromanagement durch den Vorstand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CE6255-B872-AA99-BA30-BA24E0C21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12</a:t>
            </a:fld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E84BAD7-27C4-4491-4630-8C48E4226A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282" t="16400" r="6885" b="12202"/>
          <a:stretch>
            <a:fillRect/>
          </a:stretch>
        </p:blipFill>
        <p:spPr>
          <a:xfrm>
            <a:off x="719403" y="1628800"/>
            <a:ext cx="6653327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3513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A022C49-EFD5-F43D-C9A8-A3C755130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/>
              <a:t>Gemeinsame Wahrnehmung der unteilbaren Leitungs- und Problemlösungsverantwortung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Gegenseitiger Respekt und gegenseitige Wertschätzung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Rollenkonformes und gleichgewichtiges Zusammenwirken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Fokussierung des Vorstandes auf die strategischen Führungsaufgaben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Partizipative Erarbeitung von Grundsätzen und Strategien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Wirkungsvolle Nutzung der beschränkten Zeitkapazitäten des Vorstandes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Stufengerechte und zeitnahe interne Kommunikation der GL an den VS</a:t>
            </a:r>
            <a:endParaRPr lang="de-CH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E1C2DF9-F9C5-8B2D-3EF4-AE788D150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7 Tipps für eine gute Zusammenarbeit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DBC6F1-5871-1652-54B1-5D5A9622A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13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19810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5249F0A-789C-7A76-E812-325D6C3D0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Neuer Leitfaden dazu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6FB140-07DE-0C64-8D04-687271A6E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14</a:t>
            </a:fld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E74D305-0D74-7E98-2490-F7786DF1A8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685" t="12201" r="26966" b="14301"/>
          <a:stretch>
            <a:fillRect/>
          </a:stretch>
        </p:blipFill>
        <p:spPr>
          <a:xfrm>
            <a:off x="1703512" y="1145704"/>
            <a:ext cx="3456384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09D8F2B-24AE-E38E-43E1-238A8163F0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456" t="19551" r="25599" b="8001"/>
          <a:stretch>
            <a:fillRect/>
          </a:stretch>
        </p:blipFill>
        <p:spPr>
          <a:xfrm>
            <a:off x="6240016" y="1145704"/>
            <a:ext cx="3456384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0979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C36B867-4C9C-F38C-611A-00579B63A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935" y="1268760"/>
            <a:ext cx="10752000" cy="4968552"/>
          </a:xfrm>
        </p:spPr>
        <p:txBody>
          <a:bodyPr/>
          <a:lstStyle/>
          <a:p>
            <a:pPr marL="0" indent="0">
              <a:buNone/>
            </a:pPr>
            <a:r>
              <a:rPr lang="de-CH" b="1" dirty="0"/>
              <a:t>Es stellen sich aktuell folgende Fragen:</a:t>
            </a:r>
          </a:p>
          <a:p>
            <a:r>
              <a:rPr lang="de-CH" dirty="0"/>
              <a:t>Gibt es noch Anpassungen/Ergänzungen an den Leitfaden?</a:t>
            </a:r>
          </a:p>
          <a:p>
            <a:r>
              <a:rPr lang="de-CH" dirty="0"/>
              <a:t>Wie können/sollen wir den Leitfaden verbreiten? Insbesondere wie motivieren wir unsere Vorstandsmitglieder, sich mit dem Leitfaden auseinanderzusetzen?</a:t>
            </a:r>
          </a:p>
          <a:p>
            <a:r>
              <a:rPr lang="de-CH" dirty="0"/>
              <a:t>Wie würde ein Onboarding- Workshop für Vorstandsmitglieder seitens AHS aufgenommen?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Dauer: ca. 2 Stunden, allenfalls online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Inhalt: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CH" dirty="0"/>
              <a:t>Rolle der AHS in der Gesundheitsversorgung Schweiz, Partnerschaften und Finanzflüsse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CH" dirty="0"/>
              <a:t>Zusammenspiel von AHS und ihren Mitgliedsorganisationen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CH" dirty="0"/>
              <a:t>Leistungen der AHS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CH" dirty="0"/>
              <a:t>Good </a:t>
            </a:r>
            <a:r>
              <a:rPr lang="de-CH" dirty="0" err="1"/>
              <a:t>Governance</a:t>
            </a:r>
            <a:r>
              <a:rPr lang="de-CH" dirty="0"/>
              <a:t> Prinzipien für eine erfolgreiche Zusammenarbeit in der Verbandswelt</a:t>
            </a:r>
          </a:p>
          <a:p>
            <a:pPr lvl="2"/>
            <a:endParaRPr lang="de-CH" dirty="0"/>
          </a:p>
          <a:p>
            <a:pPr marL="0" indent="0">
              <a:buNone/>
            </a:pPr>
            <a:endParaRPr lang="de-CH" dirty="0"/>
          </a:p>
          <a:p>
            <a:endParaRPr lang="de-CH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AED1E95-531E-F02B-9DF9-B1B600DD3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Verbreitung und Implementierung des Leitfadens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7C70A4-E9B6-70F6-0ACA-C7FFB656BC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15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37715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DEBD3F2-7ACE-6CE9-AB65-39FB8CE00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Literaturhinweise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30BBD0-CCE3-03EF-1D24-14C5A34A2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16</a:t>
            </a:fld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0A87A30-0DF0-0975-34EF-3F8158ADD6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503" t="10101" r="28738" b="19550"/>
          <a:stretch/>
        </p:blipFill>
        <p:spPr>
          <a:xfrm>
            <a:off x="3566138" y="1398434"/>
            <a:ext cx="2582227" cy="3681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8EEC40F-0DD8-A373-843C-13860C9C7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0" y="1412776"/>
            <a:ext cx="2592288" cy="3681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27E3BC5-54BD-ADBC-1C6D-C9DE9E90DB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060" t="44749" r="66537" b="20735"/>
          <a:stretch/>
        </p:blipFill>
        <p:spPr>
          <a:xfrm>
            <a:off x="6426815" y="1367577"/>
            <a:ext cx="2351611" cy="3681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631F49D-3B72-DD69-FD3D-5E876ED77F2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046" t="24801" r="28738" b="13251"/>
          <a:stretch/>
        </p:blipFill>
        <p:spPr>
          <a:xfrm>
            <a:off x="8974793" y="1376586"/>
            <a:ext cx="2548050" cy="3666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2502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4658-B6E5-E882-3065-8027B9993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7208AD6-C2E1-9C4E-ED9D-DA60C2E9DE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479" r="24169"/>
          <a:stretch>
            <a:fillRect/>
          </a:stretch>
        </p:blipFill>
        <p:spPr>
          <a:xfrm>
            <a:off x="672001" y="1224000"/>
            <a:ext cx="5228308" cy="5013312"/>
          </a:xfrm>
          <a:prstGeom prst="rect">
            <a:avLst/>
          </a:prstGeom>
          <a:noFill/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D999297-AD0E-FB92-49FE-8E2038E0A4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9693" y="1224000"/>
            <a:ext cx="5228308" cy="5013312"/>
          </a:xfrm>
        </p:spPr>
        <p:txBody>
          <a:bodyPr wrap="square" anchor="t">
            <a:normAutofit/>
          </a:bodyPr>
          <a:lstStyle/>
          <a:p>
            <a:endParaRPr lang="de-DE" dirty="0"/>
          </a:p>
          <a:p>
            <a:pPr marL="0" indent="0" algn="ctr">
              <a:buNone/>
            </a:pPr>
            <a:r>
              <a:rPr lang="de-DE" dirty="0"/>
              <a:t>Herzlichen Dank für Eure engagierte Mitarbeit!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6E130C9C-D042-9C49-81EC-3EC5A58C0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08000"/>
            <a:ext cx="10896000" cy="720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832216-8B5F-E629-E879-FF2215BD78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6970" y="6562800"/>
            <a:ext cx="494636" cy="2988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A8BE230-C296-401D-B256-2B585FDFD975}" type="slidenum">
              <a:rPr lang="de-CH" smtClean="0"/>
              <a:pPr>
                <a:spcAft>
                  <a:spcPts val="600"/>
                </a:spcAft>
              </a:pPr>
              <a:t>17</a:t>
            </a:fld>
            <a:endParaRPr lang="de-CH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4745078-5E76-755C-1B2B-CA49F84204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7752184" y="3314699"/>
            <a:ext cx="2880320" cy="290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88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A320184-22AE-74D2-D606-AEDF342550D3}"/>
              </a:ext>
            </a:extLst>
          </p:cNvPr>
          <p:cNvGrpSpPr/>
          <p:nvPr/>
        </p:nvGrpSpPr>
        <p:grpSpPr>
          <a:xfrm>
            <a:off x="767408" y="1788402"/>
            <a:ext cx="4392488" cy="4088870"/>
            <a:chOff x="5519936" y="2364466"/>
            <a:chExt cx="4392488" cy="4088870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AFF25A24-66B3-F2FE-8F7D-DC86C8811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0999" y="2364466"/>
              <a:ext cx="2248031" cy="232510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BAF8F5F-67D0-9FAC-02F4-5BBAB6E9CD40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5519936" y="4790330"/>
              <a:ext cx="4392488" cy="1663006"/>
            </a:xfrm>
            <a:prstGeom prst="rect">
              <a:avLst/>
            </a:prstGeom>
          </p:spPr>
          <p:txBody>
            <a:bodyPr>
              <a:normAutofit fontScale="92500"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de-CH" altLang="de-DE" sz="1900" b="1" dirty="0">
                  <a:solidFill>
                    <a:schemeClr val="bg2">
                      <a:lumMod val="50000"/>
                    </a:schemeClr>
                  </a:solidFill>
                </a:rPr>
                <a:t>Hans Lichtsteiner</a:t>
              </a:r>
            </a:p>
            <a:p>
              <a:pPr marL="0" indent="0">
                <a:buFont typeface="Arial" pitchFamily="34" charset="0"/>
                <a:buNone/>
              </a:pPr>
              <a:r>
                <a:rPr lang="de-CH" altLang="de-DE" sz="1900" dirty="0">
                  <a:solidFill>
                    <a:schemeClr val="bg2">
                      <a:lumMod val="50000"/>
                    </a:schemeClr>
                  </a:solidFill>
                </a:rPr>
                <a:t>Prof. tit. Dr. rer. pol., Partner</a:t>
              </a:r>
            </a:p>
            <a:p>
              <a:pPr marL="0" indent="0">
                <a:buFont typeface="Arial" pitchFamily="34" charset="0"/>
                <a:buNone/>
              </a:pPr>
              <a:endParaRPr lang="de-CH" altLang="de-DE" sz="1900" dirty="0">
                <a:solidFill>
                  <a:schemeClr val="bg2">
                    <a:lumMod val="50000"/>
                  </a:schemeClr>
                </a:solidFill>
              </a:endParaRPr>
            </a:p>
            <a:p>
              <a:pPr marL="0" indent="0">
                <a:buFont typeface="Arial" pitchFamily="34" charset="0"/>
                <a:buNone/>
              </a:pPr>
              <a:r>
                <a:rPr lang="de-CH" altLang="de-DE" sz="1900" dirty="0">
                  <a:solidFill>
                    <a:schemeClr val="bg2">
                      <a:lumMod val="50000"/>
                    </a:schemeClr>
                  </a:solidFill>
                </a:rPr>
                <a:t>+41 (0)79 299 11 24</a:t>
              </a:r>
            </a:p>
            <a:p>
              <a:pPr marL="0" indent="0">
                <a:buFont typeface="Arial" pitchFamily="34" charset="0"/>
                <a:buNone/>
              </a:pPr>
              <a:r>
                <a:rPr lang="de-CH" altLang="de-DE" sz="1900" dirty="0">
                  <a:solidFill>
                    <a:schemeClr val="bg2">
                      <a:lumMod val="50000"/>
                    </a:schemeClr>
                  </a:solidFill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hans.lichtsteiner@verbandsberatung.ch</a:t>
              </a:r>
              <a:endParaRPr lang="de-CH" altLang="de-DE" sz="1900" dirty="0">
                <a:solidFill>
                  <a:schemeClr val="bg2">
                    <a:lumMod val="50000"/>
                  </a:schemeClr>
                </a:solidFill>
              </a:endParaRPr>
            </a:p>
            <a:p>
              <a:pPr marL="0" indent="0">
                <a:buFont typeface="Arial" pitchFamily="34" charset="0"/>
                <a:buNone/>
              </a:pPr>
              <a:endParaRPr lang="de-CH" altLang="de-DE" sz="1900" dirty="0">
                <a:solidFill>
                  <a:srgbClr val="F50000"/>
                </a:solidFill>
              </a:endParaRPr>
            </a:p>
            <a:p>
              <a:pPr marL="0" indent="0">
                <a:buFont typeface="Arial" pitchFamily="34" charset="0"/>
                <a:buNone/>
              </a:pPr>
              <a:endParaRPr lang="de-CH" altLang="de-DE" sz="2000" dirty="0"/>
            </a:p>
          </p:txBody>
        </p:sp>
      </p:grpSp>
      <p:sp>
        <p:nvSpPr>
          <p:cNvPr id="14" name="Titel 2">
            <a:extLst>
              <a:ext uri="{FF2B5EF4-FFF2-40B4-BE49-F238E27FC236}">
                <a16:creationId xmlns:a16="http://schemas.microsoft.com/office/drawing/2014/main" id="{94E7C1B7-D405-6B74-7332-B4313B967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924346"/>
            <a:ext cx="10896000" cy="720000"/>
          </a:xfrm>
        </p:spPr>
        <p:txBody>
          <a:bodyPr>
            <a:normAutofit/>
          </a:bodyPr>
          <a:lstStyle/>
          <a:p>
            <a:r>
              <a:rPr lang="de-CH" sz="2800" dirty="0">
                <a:latin typeface="+mn-lt"/>
              </a:rPr>
              <a:t>Kontaktdaten</a:t>
            </a:r>
          </a:p>
        </p:txBody>
      </p:sp>
    </p:spTree>
    <p:extLst>
      <p:ext uri="{BB962C8B-B14F-4D97-AF65-F5344CB8AC3E}">
        <p14:creationId xmlns:p14="http://schemas.microsoft.com/office/powerpoint/2010/main" val="4172287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1D165D55-CC2D-A59E-51A4-95CDB962F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740" t="14483" r="14233" b="5786"/>
          <a:stretch>
            <a:fillRect/>
          </a:stretch>
        </p:blipFill>
        <p:spPr bwMode="auto">
          <a:xfrm>
            <a:off x="911424" y="408087"/>
            <a:ext cx="5112568" cy="5728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010DD6B-FD86-8065-519B-5EBB1F3B57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2</a:t>
            </a:fld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1AA3DF-9F81-571E-9EC7-51536645C3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281" t="10519" r="28148" b="5950"/>
          <a:stretch>
            <a:fillRect/>
          </a:stretch>
        </p:blipFill>
        <p:spPr>
          <a:xfrm>
            <a:off x="6384032" y="412651"/>
            <a:ext cx="4824536" cy="5728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1185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0B01AF5-7685-5EEC-6E47-E0ECBC9C2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Kein neues Phänomen…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50F063-DD53-4CC3-4377-363A9F8D6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3</a:t>
            </a:fld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4B8BF67-8585-C26F-62B4-774F92B08D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873" t="10101" r="3931" b="5901"/>
          <a:stretch>
            <a:fillRect/>
          </a:stretch>
        </p:blipFill>
        <p:spPr>
          <a:xfrm>
            <a:off x="595470" y="1268760"/>
            <a:ext cx="6051816" cy="4524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0F1104B-EE00-3FC3-F804-FB004E0944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275" t="23750" r="12792" b="5901"/>
          <a:stretch>
            <a:fillRect/>
          </a:stretch>
        </p:blipFill>
        <p:spPr>
          <a:xfrm>
            <a:off x="6876282" y="1268760"/>
            <a:ext cx="4794855" cy="4524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4449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CAE73B0-108F-B8FC-5ED4-6F72AA8E2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Aufbau einer NPO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EDC40E-188D-1AA3-3F9F-1091036CCD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4</a:t>
            </a:fld>
            <a:endParaRPr lang="de-CH" dirty="0"/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DF2B77BC-88AE-071E-ACC8-F6F8D916ABC9}"/>
              </a:ext>
            </a:extLst>
          </p:cNvPr>
          <p:cNvSpPr txBox="1">
            <a:spLocks/>
          </p:cNvSpPr>
          <p:nvPr/>
        </p:nvSpPr>
        <p:spPr>
          <a:xfrm>
            <a:off x="332928" y="6212837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A0E-F5E9-4787-8DFA-B2F8C221D92E}" type="datetime1">
              <a:rPr lang="de-CH" smtClean="0"/>
              <a:pPr/>
              <a:t>17.03.2026</a:t>
            </a:fld>
            <a:endParaRPr lang="de-CH"/>
          </a:p>
        </p:txBody>
      </p:sp>
      <p:grpSp>
        <p:nvGrpSpPr>
          <p:cNvPr id="7" name="Group 24">
            <a:extLst>
              <a:ext uri="{FF2B5EF4-FFF2-40B4-BE49-F238E27FC236}">
                <a16:creationId xmlns:a16="http://schemas.microsoft.com/office/drawing/2014/main" id="{F5794FD2-68CC-7C1C-9F3D-B79AD171CF19}"/>
              </a:ext>
            </a:extLst>
          </p:cNvPr>
          <p:cNvGrpSpPr>
            <a:grpSpLocks/>
          </p:cNvGrpSpPr>
          <p:nvPr/>
        </p:nvGrpSpPr>
        <p:grpSpPr bwMode="auto">
          <a:xfrm>
            <a:off x="1249290" y="1533748"/>
            <a:ext cx="8159078" cy="4127500"/>
            <a:chOff x="1378" y="775"/>
            <a:chExt cx="3949" cy="2600"/>
          </a:xfrm>
        </p:grpSpPr>
        <p:sp>
          <p:nvSpPr>
            <p:cNvPr id="8" name="Rectangle 2">
              <a:extLst>
                <a:ext uri="{FF2B5EF4-FFF2-40B4-BE49-F238E27FC236}">
                  <a16:creationId xmlns:a16="http://schemas.microsoft.com/office/drawing/2014/main" id="{766B85CB-48D1-B6A9-B415-2D809C8CA4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3" y="775"/>
              <a:ext cx="2834" cy="36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1429" tIns="45715" rIns="91429" bIns="45715" anchor="ctr"/>
            <a:lstStyle>
              <a:lvl1pPr eaLnBrk="0" hangingPunct="0">
                <a:spcBef>
                  <a:spcPts val="600"/>
                </a:spcBef>
                <a:buClr>
                  <a:srgbClr val="A6192E"/>
                </a:buClr>
                <a:buFont typeface="Wingdings" pitchFamily="2" charset="2"/>
                <a:buChar char=""/>
                <a:defRPr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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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¬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e-CH" altLang="fr-FR" sz="2000" dirty="0"/>
                <a:t>Mitglieder/Vertreter:innen der Trägerschaft</a:t>
              </a:r>
            </a:p>
          </p:txBody>
        </p:sp>
        <p:sp>
          <p:nvSpPr>
            <p:cNvPr id="10" name="Rectangle 22">
              <a:extLst>
                <a:ext uri="{FF2B5EF4-FFF2-40B4-BE49-F238E27FC236}">
                  <a16:creationId xmlns:a16="http://schemas.microsoft.com/office/drawing/2014/main" id="{BD70B164-93BD-A303-DC0C-CB7684370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8" y="3012"/>
              <a:ext cx="1063" cy="363"/>
            </a:xfrm>
            <a:prstGeom prst="rect">
              <a:avLst/>
            </a:prstGeom>
            <a:solidFill>
              <a:srgbClr val="FFCC99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1429" tIns="45715" rIns="91429" bIns="45715" anchor="ctr"/>
            <a:lstStyle>
              <a:lvl1pPr eaLnBrk="0" hangingPunct="0">
                <a:spcBef>
                  <a:spcPts val="600"/>
                </a:spcBef>
                <a:buClr>
                  <a:srgbClr val="A6192E"/>
                </a:buClr>
                <a:buFont typeface="Wingdings" pitchFamily="2" charset="2"/>
                <a:buChar char=""/>
                <a:defRPr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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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¬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e-CH" altLang="fr-FR" sz="2000" dirty="0"/>
                <a:t>Administration</a:t>
              </a:r>
            </a:p>
          </p:txBody>
        </p:sp>
        <p:sp>
          <p:nvSpPr>
            <p:cNvPr id="11" name="Rectangle 22">
              <a:extLst>
                <a:ext uri="{FF2B5EF4-FFF2-40B4-BE49-F238E27FC236}">
                  <a16:creationId xmlns:a16="http://schemas.microsoft.com/office/drawing/2014/main" id="{02527FBF-CA4E-7723-0C36-D337606C5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8" y="3012"/>
              <a:ext cx="963" cy="363"/>
            </a:xfrm>
            <a:prstGeom prst="rect">
              <a:avLst/>
            </a:prstGeom>
            <a:solidFill>
              <a:srgbClr val="FFCC99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1429" tIns="45715" rIns="91429" bIns="45715" anchor="ctr"/>
            <a:lstStyle>
              <a:lvl1pPr eaLnBrk="0" hangingPunct="0">
                <a:spcBef>
                  <a:spcPts val="600"/>
                </a:spcBef>
                <a:buClr>
                  <a:srgbClr val="A6192E"/>
                </a:buClr>
                <a:buFont typeface="Wingdings" pitchFamily="2" charset="2"/>
                <a:buChar char=""/>
                <a:defRPr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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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¬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e-CH" altLang="fr-FR" sz="2000" dirty="0"/>
                <a:t>Abteilungen</a:t>
              </a:r>
            </a:p>
          </p:txBody>
        </p:sp>
        <p:sp>
          <p:nvSpPr>
            <p:cNvPr id="12" name="Rectangle 22">
              <a:extLst>
                <a:ext uri="{FF2B5EF4-FFF2-40B4-BE49-F238E27FC236}">
                  <a16:creationId xmlns:a16="http://schemas.microsoft.com/office/drawing/2014/main" id="{3349320A-F173-8D88-5A72-BF6882125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2" y="3009"/>
              <a:ext cx="855" cy="363"/>
            </a:xfrm>
            <a:prstGeom prst="rect">
              <a:avLst/>
            </a:prstGeom>
            <a:solidFill>
              <a:srgbClr val="FFCC99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1429" tIns="45715" rIns="91429" bIns="45715" anchor="ctr"/>
            <a:lstStyle>
              <a:lvl1pPr eaLnBrk="0" hangingPunct="0">
                <a:spcBef>
                  <a:spcPts val="600"/>
                </a:spcBef>
                <a:buClr>
                  <a:srgbClr val="A6192E"/>
                </a:buClr>
                <a:buFont typeface="Wingdings" pitchFamily="2" charset="2"/>
                <a:buChar char=""/>
                <a:defRPr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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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¬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Bef>
                  <a:spcPts val="600"/>
                </a:spcBef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A6192E"/>
                </a:buClr>
                <a:buFont typeface="Wingdings 3" pitchFamily="18" charset="2"/>
                <a:buChar char="¬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e-CH" altLang="fr-FR" sz="2000" dirty="0"/>
                <a:t>Kommissionen</a:t>
              </a:r>
            </a:p>
          </p:txBody>
        </p:sp>
      </p:grpSp>
      <p:cxnSp>
        <p:nvCxnSpPr>
          <p:cNvPr id="13" name="Gerade Verbindung 18">
            <a:extLst>
              <a:ext uri="{FF2B5EF4-FFF2-40B4-BE49-F238E27FC236}">
                <a16:creationId xmlns:a16="http://schemas.microsoft.com/office/drawing/2014/main" id="{112D8E4E-211B-93D5-5ED8-EBC15C10FCCB}"/>
              </a:ext>
            </a:extLst>
          </p:cNvPr>
          <p:cNvCxnSpPr/>
          <p:nvPr/>
        </p:nvCxnSpPr>
        <p:spPr>
          <a:xfrm rot="5400000" flipH="1" flipV="1">
            <a:off x="7431387" y="455931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20">
            <a:extLst>
              <a:ext uri="{FF2B5EF4-FFF2-40B4-BE49-F238E27FC236}">
                <a16:creationId xmlns:a16="http://schemas.microsoft.com/office/drawing/2014/main" id="{AEFFE3EC-D47E-A4C0-02CF-FB038C8B276A}"/>
              </a:ext>
            </a:extLst>
          </p:cNvPr>
          <p:cNvCxnSpPr/>
          <p:nvPr/>
        </p:nvCxnSpPr>
        <p:spPr>
          <a:xfrm>
            <a:off x="837740" y="2481688"/>
            <a:ext cx="8423540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21">
            <a:extLst>
              <a:ext uri="{FF2B5EF4-FFF2-40B4-BE49-F238E27FC236}">
                <a16:creationId xmlns:a16="http://schemas.microsoft.com/office/drawing/2014/main" id="{B96914EE-8B72-967B-1BDF-F1F4A88B5518}"/>
              </a:ext>
            </a:extLst>
          </p:cNvPr>
          <p:cNvCxnSpPr/>
          <p:nvPr/>
        </p:nvCxnSpPr>
        <p:spPr>
          <a:xfrm>
            <a:off x="923329" y="4289136"/>
            <a:ext cx="8423540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37">
            <a:extLst>
              <a:ext uri="{FF2B5EF4-FFF2-40B4-BE49-F238E27FC236}">
                <a16:creationId xmlns:a16="http://schemas.microsoft.com/office/drawing/2014/main" id="{41342863-8609-C164-E140-82F20C948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5167" y="1504777"/>
            <a:ext cx="2025466" cy="40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5" rIns="91429" bIns="45715">
            <a:spAutoFit/>
          </a:bodyPr>
          <a:lstStyle>
            <a:lvl1pPr eaLnBrk="0" hangingPunct="0">
              <a:spcBef>
                <a:spcPts val="600"/>
              </a:spcBef>
              <a:buClr>
                <a:srgbClr val="A6192E"/>
              </a:buClr>
              <a:buFont typeface="Wingdings" pitchFamily="2" charset="2"/>
              <a:buChar char="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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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de-CH" altLang="fr-FR" sz="2000" i="1" dirty="0"/>
              <a:t>Trägerebene</a:t>
            </a:r>
            <a:endParaRPr lang="de-DE" altLang="fr-FR" sz="2000" i="1" dirty="0"/>
          </a:p>
        </p:txBody>
      </p:sp>
      <p:sp>
        <p:nvSpPr>
          <p:cNvPr id="17" name="Text Box 38">
            <a:extLst>
              <a:ext uri="{FF2B5EF4-FFF2-40B4-BE49-F238E27FC236}">
                <a16:creationId xmlns:a16="http://schemas.microsoft.com/office/drawing/2014/main" id="{5885D3B0-A056-5601-1358-E6B61966F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5167" y="3285522"/>
            <a:ext cx="2193245" cy="40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5" rIns="91429" bIns="45715">
            <a:spAutoFit/>
          </a:bodyPr>
          <a:lstStyle>
            <a:lvl1pPr eaLnBrk="0" hangingPunct="0">
              <a:spcBef>
                <a:spcPts val="600"/>
              </a:spcBef>
              <a:buClr>
                <a:srgbClr val="A6192E"/>
              </a:buClr>
              <a:buFont typeface="Wingdings" pitchFamily="2" charset="2"/>
              <a:buChar char="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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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de-CH" altLang="fr-FR" sz="2000" i="1" dirty="0"/>
              <a:t>Leitungsebene</a:t>
            </a:r>
            <a:endParaRPr lang="de-DE" altLang="fr-FR" sz="2000" i="1" dirty="0"/>
          </a:p>
        </p:txBody>
      </p:sp>
      <p:sp>
        <p:nvSpPr>
          <p:cNvPr id="18" name="Text Box 39">
            <a:extLst>
              <a:ext uri="{FF2B5EF4-FFF2-40B4-BE49-F238E27FC236}">
                <a16:creationId xmlns:a16="http://schemas.microsoft.com/office/drawing/2014/main" id="{C1CD0BF8-87C8-E2AC-3470-6C32122D5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5167" y="4847914"/>
            <a:ext cx="2449121" cy="40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5" rIns="91429" bIns="45715">
            <a:spAutoFit/>
          </a:bodyPr>
          <a:lstStyle>
            <a:lvl1pPr eaLnBrk="0" hangingPunct="0">
              <a:spcBef>
                <a:spcPts val="600"/>
              </a:spcBef>
              <a:buClr>
                <a:srgbClr val="A6192E"/>
              </a:buClr>
              <a:buFont typeface="Wingdings" pitchFamily="2" charset="2"/>
              <a:buChar char="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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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de-CH" altLang="fr-FR" sz="2000" i="1" dirty="0"/>
              <a:t>Realisationsebene</a:t>
            </a:r>
            <a:endParaRPr lang="de-DE" altLang="fr-FR" sz="2000" i="1" dirty="0"/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F81BAB66-FBD8-2A5E-3386-671C1FD4A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995" y="2917025"/>
            <a:ext cx="2731029" cy="576262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29" tIns="45715" rIns="91429" bIns="45715" anchor="ctr"/>
          <a:lstStyle>
            <a:lvl1pPr eaLnBrk="0" hangingPunct="0">
              <a:spcBef>
                <a:spcPts val="600"/>
              </a:spcBef>
              <a:buClr>
                <a:srgbClr val="A6192E"/>
              </a:buClr>
              <a:buFont typeface="Wingdings" pitchFamily="2" charset="2"/>
              <a:buChar char="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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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CH" altLang="fr-FR" sz="2000" dirty="0"/>
              <a:t>Vorstand</a:t>
            </a:r>
          </a:p>
        </p:txBody>
      </p:sp>
      <p:sp>
        <p:nvSpPr>
          <p:cNvPr id="2" name="Rectangle 22">
            <a:extLst>
              <a:ext uri="{FF2B5EF4-FFF2-40B4-BE49-F238E27FC236}">
                <a16:creationId xmlns:a16="http://schemas.microsoft.com/office/drawing/2014/main" id="{807C4980-6903-B840-148F-8BFB690ED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3703" y="5084985"/>
            <a:ext cx="1908265" cy="576263"/>
          </a:xfrm>
          <a:prstGeom prst="rect">
            <a:avLst/>
          </a:prstGeom>
          <a:solidFill>
            <a:srgbClr val="FFCC9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29" tIns="45715" rIns="91429" bIns="45715" anchor="ctr"/>
          <a:lstStyle>
            <a:lvl1pPr eaLnBrk="0" hangingPunct="0">
              <a:spcBef>
                <a:spcPts val="600"/>
              </a:spcBef>
              <a:buClr>
                <a:srgbClr val="A6192E"/>
              </a:buClr>
              <a:buFont typeface="Wingdings" pitchFamily="2" charset="2"/>
              <a:buChar char="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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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CH" altLang="fr-FR" sz="2000" dirty="0"/>
              <a:t>Arbeitsgruppen</a:t>
            </a:r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76BACCC5-9C53-0FBC-F21A-D806B9636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994" y="3928623"/>
            <a:ext cx="2731029" cy="576263"/>
          </a:xfrm>
          <a:prstGeom prst="rect">
            <a:avLst/>
          </a:prstGeom>
          <a:solidFill>
            <a:srgbClr val="FFCC9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29" tIns="45715" rIns="91429" bIns="45715" anchor="ctr"/>
          <a:lstStyle>
            <a:lvl1pPr eaLnBrk="0" hangingPunct="0">
              <a:spcBef>
                <a:spcPts val="600"/>
              </a:spcBef>
              <a:buClr>
                <a:srgbClr val="A6192E"/>
              </a:buClr>
              <a:buFont typeface="Wingdings" pitchFamily="2" charset="2"/>
              <a:buChar char="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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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ts val="600"/>
              </a:spcBef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CH" altLang="fr-FR" sz="2000" dirty="0" err="1"/>
              <a:t>Geschäftsführer:in</a:t>
            </a:r>
            <a:endParaRPr lang="de-CH" altLang="fr-FR" sz="2000" dirty="0"/>
          </a:p>
        </p:txBody>
      </p:sp>
    </p:spTree>
    <p:extLst>
      <p:ext uri="{BB962C8B-B14F-4D97-AF65-F5344CB8AC3E}">
        <p14:creationId xmlns:p14="http://schemas.microsoft.com/office/powerpoint/2010/main" val="2997643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DCBC52E-3A1A-6559-22D7-D15CB0D9F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2000" y="1224000"/>
            <a:ext cx="9744479" cy="5013312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de-DE" sz="2000" dirty="0"/>
              <a:t>«Der Vorstand hat das Recht und die Pflicht, nach den Befugnissen, die die Statuten ihm einräumen, die Angelegenheiten des Vereins zu besorgen und den Verein zu vertreten.» (ZGB Art. 69)</a:t>
            </a:r>
          </a:p>
          <a:p>
            <a:pPr marL="0" indent="0">
              <a:lnSpc>
                <a:spcPct val="90000"/>
              </a:lnSpc>
              <a:buNone/>
            </a:pPr>
            <a:endParaRPr lang="de-DE" sz="2000" dirty="0"/>
          </a:p>
          <a:p>
            <a:pPr marL="0" indent="0">
              <a:lnSpc>
                <a:spcPct val="90000"/>
              </a:lnSpc>
              <a:buNone/>
            </a:pPr>
            <a:r>
              <a:rPr lang="de-DE" sz="2000" dirty="0"/>
              <a:t>Durch sein Amt übernimmt er rechtlich folgende Verantwortung:</a:t>
            </a:r>
          </a:p>
          <a:p>
            <a:pPr marL="0" indent="0">
              <a:lnSpc>
                <a:spcPct val="90000"/>
              </a:lnSpc>
              <a:buNone/>
            </a:pPr>
            <a:endParaRPr lang="de-DE" sz="2000" dirty="0"/>
          </a:p>
          <a:p>
            <a:pPr marL="0" indent="0">
              <a:lnSpc>
                <a:spcPct val="90000"/>
              </a:lnSpc>
              <a:buNone/>
            </a:pPr>
            <a:endParaRPr lang="de-DE" sz="2000" dirty="0"/>
          </a:p>
          <a:p>
            <a:pPr marL="0" indent="0">
              <a:lnSpc>
                <a:spcPct val="90000"/>
              </a:lnSpc>
              <a:buNone/>
            </a:pPr>
            <a:endParaRPr lang="de-DE" sz="2000" dirty="0"/>
          </a:p>
          <a:p>
            <a:pPr marL="0" indent="0">
              <a:lnSpc>
                <a:spcPct val="90000"/>
              </a:lnSpc>
              <a:buNone/>
            </a:pPr>
            <a:endParaRPr lang="de-DE" sz="2000" dirty="0"/>
          </a:p>
          <a:p>
            <a:pPr marL="0" indent="0">
              <a:lnSpc>
                <a:spcPct val="90000"/>
              </a:lnSpc>
              <a:buNone/>
            </a:pPr>
            <a:endParaRPr lang="de-DE" sz="2000" dirty="0"/>
          </a:p>
          <a:p>
            <a:pPr marL="0" indent="0">
              <a:lnSpc>
                <a:spcPct val="90000"/>
              </a:lnSpc>
              <a:buNone/>
            </a:pPr>
            <a:endParaRPr lang="de-DE" sz="2000" dirty="0"/>
          </a:p>
          <a:p>
            <a:pPr marL="0" indent="0">
              <a:lnSpc>
                <a:spcPct val="90000"/>
              </a:lnSpc>
              <a:buNone/>
            </a:pPr>
            <a:r>
              <a:rPr lang="de-DE" sz="2000" dirty="0"/>
              <a:t>        Strategie 	      	 Organisation  		 Kontrolle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e-DE" sz="2000" dirty="0"/>
              <a:t>	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931D1F9-B7CE-9EE2-FAC7-155CD7BE3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08000"/>
            <a:ext cx="10896000" cy="720000"/>
          </a:xfrm>
        </p:spPr>
        <p:txBody>
          <a:bodyPr wrap="square" anchor="b">
            <a:normAutofit/>
          </a:bodyPr>
          <a:lstStyle/>
          <a:p>
            <a:r>
              <a:rPr lang="de-CH" dirty="0"/>
              <a:t>Aufgaben des Vorstands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9F309A2-7FED-CBDA-71EA-C5C6A0E1E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6970" y="6562800"/>
            <a:ext cx="494636" cy="2988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A8BE230-C296-401D-B256-2B585FDFD975}" type="slidenum">
              <a:rPr lang="de-CH" smtClean="0"/>
              <a:pPr>
                <a:spcAft>
                  <a:spcPts val="600"/>
                </a:spcAft>
              </a:pPr>
              <a:t>5</a:t>
            </a:fld>
            <a:endParaRPr lang="de-CH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EF40AC3-5857-2476-6171-582F0EC9E1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8" b="19865"/>
          <a:stretch/>
        </p:blipFill>
        <p:spPr bwMode="auto">
          <a:xfrm>
            <a:off x="3431704" y="3319940"/>
            <a:ext cx="1684460" cy="134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Bildergebnis für strategie">
            <a:extLst>
              <a:ext uri="{FF2B5EF4-FFF2-40B4-BE49-F238E27FC236}">
                <a16:creationId xmlns:a16="http://schemas.microsoft.com/office/drawing/2014/main" id="{B3F7A71A-450A-2FFD-6F0B-AED3293DD9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11"/>
          <a:stretch/>
        </p:blipFill>
        <p:spPr bwMode="auto">
          <a:xfrm>
            <a:off x="911682" y="3381399"/>
            <a:ext cx="1684461" cy="128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5422C9D7-51DC-F952-0677-D8F52DBA82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06"/>
          <a:stretch/>
        </p:blipFill>
        <p:spPr bwMode="auto">
          <a:xfrm>
            <a:off x="5806339" y="3319940"/>
            <a:ext cx="1684461" cy="130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76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CAC644DB-846D-1480-2FE5-1CF9ACC3BC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6" r="23153"/>
          <a:stretch/>
        </p:blipFill>
        <p:spPr bwMode="auto">
          <a:xfrm>
            <a:off x="10622108" y="1484784"/>
            <a:ext cx="1019389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0254C27F-DC93-D9E4-C8FF-A6DBE4389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395109"/>
            <a:ext cx="10896000" cy="720000"/>
          </a:xfrm>
        </p:spPr>
        <p:txBody>
          <a:bodyPr/>
          <a:lstStyle/>
          <a:p>
            <a:r>
              <a:rPr lang="de-CH" dirty="0"/>
              <a:t>Anforderungsprofil an einen Vorstand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7ECF24D-5125-5BC2-A267-8C020E144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6</a:t>
            </a:fld>
            <a:endParaRPr lang="de-CH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B3C717-CC4D-A8F4-9B3A-BA4C25987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1484784"/>
            <a:ext cx="1089600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268288" indent="-268288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50000"/>
              </a:buClr>
              <a:buFont typeface="Wingdings" pitchFamily="2" charset="2"/>
              <a:buChar char="§"/>
              <a:defRPr sz="240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268288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50000"/>
              </a:buClr>
              <a:buFont typeface="Wingdings" panose="05000000000000000000" pitchFamily="2" charset="2"/>
              <a:buChar char="§"/>
              <a:defRPr sz="200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720000" indent="-179388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50000"/>
              </a:buClr>
              <a:buFont typeface="Wingdings" panose="05000000000000000000" pitchFamily="2" charset="2"/>
              <a:buChar char="§"/>
              <a:defRPr sz="180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898525" indent="-179388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tabLst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080000" indent="-179388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6192E"/>
              </a:buClr>
              <a:buFont typeface="Wingdings 3" pitchFamily="18" charset="2"/>
              <a:buChar char="¬"/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de-CH" altLang="fr-FR" sz="2000" kern="0" dirty="0"/>
              <a:t>Ein Vorstand ist aus juristischer Sicht in der Lage: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altLang="fr-FR" sz="1800" b="1" kern="0" dirty="0"/>
              <a:t>Entwicklungen zu erkennen </a:t>
            </a:r>
            <a:r>
              <a:rPr lang="de-CH" altLang="fr-FR" sz="1800" kern="0" dirty="0"/>
              <a:t>und mit entsprechenden Massnahmen zu </a:t>
            </a:r>
            <a:r>
              <a:rPr lang="de-CH" altLang="fr-FR" sz="1800" b="1" kern="0" dirty="0"/>
              <a:t>antizipieren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altLang="fr-FR" sz="1800" kern="0" dirty="0"/>
              <a:t>Aufgaben, </a:t>
            </a:r>
            <a:r>
              <a:rPr lang="de-CH" altLang="fr-FR" sz="1800" b="1" kern="0" dirty="0"/>
              <a:t>Kompetenzen</a:t>
            </a:r>
            <a:r>
              <a:rPr lang="de-CH" altLang="fr-FR" sz="1800" kern="0" dirty="0"/>
              <a:t> und Verantwortungen im Verein sinnvoll zu </a:t>
            </a:r>
            <a:r>
              <a:rPr lang="de-CH" altLang="fr-FR" sz="1800" b="1" kern="0" dirty="0"/>
              <a:t>verteilen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altLang="fr-FR" sz="1800" kern="0" dirty="0"/>
              <a:t>Funktionierende </a:t>
            </a:r>
            <a:r>
              <a:rPr lang="de-CH" altLang="fr-FR" sz="1800" b="1" kern="0" dirty="0"/>
              <a:t>Kontrollmechanismen</a:t>
            </a:r>
            <a:r>
              <a:rPr lang="de-CH" altLang="fr-FR" sz="1800" kern="0" dirty="0"/>
              <a:t> zu </a:t>
            </a:r>
            <a:r>
              <a:rPr lang="de-CH" altLang="fr-FR" sz="1800" b="1" kern="0" dirty="0"/>
              <a:t>etablieren</a:t>
            </a:r>
          </a:p>
          <a:p>
            <a:pPr marL="0" indent="0">
              <a:spcBef>
                <a:spcPct val="50000"/>
              </a:spcBef>
              <a:buFont typeface="Wingdings" pitchFamily="2" charset="2"/>
              <a:buNone/>
            </a:pPr>
            <a:endParaRPr lang="de-CH" altLang="fr-FR" sz="1050" kern="0" dirty="0"/>
          </a:p>
          <a:p>
            <a:pPr marL="0" indent="0">
              <a:spcBef>
                <a:spcPct val="50000"/>
              </a:spcBef>
              <a:buFont typeface="Wingdings" pitchFamily="2" charset="2"/>
              <a:buNone/>
            </a:pPr>
            <a:endParaRPr lang="de-CH" altLang="fr-FR" sz="1050" kern="0" dirty="0"/>
          </a:p>
          <a:p>
            <a:pPr marL="0" indent="0">
              <a:spcBef>
                <a:spcPct val="50000"/>
              </a:spcBef>
              <a:buNone/>
            </a:pPr>
            <a:r>
              <a:rPr lang="de-CH" altLang="fr-FR" sz="2000" dirty="0"/>
              <a:t>Ein Vorstand ist aus Organisationssicht in der Lage: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altLang="fr-FR" sz="1800" dirty="0"/>
              <a:t>Die </a:t>
            </a:r>
            <a:r>
              <a:rPr lang="de-CH" altLang="fr-FR" sz="1800" b="1" dirty="0"/>
              <a:t>Interessen</a:t>
            </a:r>
            <a:r>
              <a:rPr lang="de-CH" altLang="fr-FR" sz="1800" dirty="0"/>
              <a:t> der Träger zu </a:t>
            </a:r>
            <a:r>
              <a:rPr lang="de-CH" altLang="fr-FR" sz="1800" b="1" dirty="0"/>
              <a:t>erkennen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altLang="fr-FR" sz="1800" b="1" dirty="0"/>
              <a:t>Mehrheitsfähige Lösungen </a:t>
            </a:r>
            <a:r>
              <a:rPr lang="de-CH" altLang="fr-FR" sz="1800" dirty="0"/>
              <a:t>zu erarbeiten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altLang="fr-FR" sz="1800" b="1" dirty="0"/>
              <a:t>Akzeptanz</a:t>
            </a:r>
            <a:r>
              <a:rPr lang="de-CH" altLang="fr-FR" sz="1800" dirty="0"/>
              <a:t> und Verständnis für die Arbeit gegen innen wie gegen aussen zu schaffen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CH" altLang="fr-FR" sz="1800" dirty="0"/>
              <a:t>Entscheidungen </a:t>
            </a:r>
            <a:r>
              <a:rPr lang="de-CH" altLang="fr-FR" sz="1800" b="1" dirty="0"/>
              <a:t>um- </a:t>
            </a:r>
            <a:r>
              <a:rPr lang="de-CH" altLang="fr-FR" sz="1800" dirty="0"/>
              <a:t>und </a:t>
            </a:r>
            <a:r>
              <a:rPr lang="de-CH" altLang="fr-FR" sz="1800" b="1" dirty="0"/>
              <a:t>durchzusetzen</a:t>
            </a:r>
          </a:p>
          <a:p>
            <a:pPr>
              <a:spcBef>
                <a:spcPct val="50000"/>
              </a:spcBef>
            </a:pPr>
            <a:endParaRPr lang="de-CH" altLang="fr-FR" sz="2000" kern="0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B83F4BF7-2D1C-6E88-8B4B-5BACDB6C2617}"/>
              </a:ext>
            </a:extLst>
          </p:cNvPr>
          <p:cNvSpPr txBox="1">
            <a:spLocks noChangeArrowheads="1"/>
          </p:cNvSpPr>
          <p:nvPr/>
        </p:nvSpPr>
        <p:spPr>
          <a:xfrm>
            <a:off x="2826504" y="3403403"/>
            <a:ext cx="7837040" cy="4968552"/>
          </a:xfrm>
          <a:prstGeom prst="rect">
            <a:avLst/>
          </a:prstGeom>
        </p:spPr>
        <p:txBody>
          <a:bodyPr vert="horz" lIns="90000" tIns="45720" rIns="90000" bIns="45720"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65788"/>
              </a:buClr>
              <a:buSzTx/>
              <a:buFont typeface="Symbol" panose="05050102010706020507" pitchFamily="18" charset="2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itchFamily="2" charset="2"/>
              <a:buNone/>
            </a:pPr>
            <a:r>
              <a:rPr lang="fr-CH" altLang="fr-FR" dirty="0"/>
              <a:t>	</a:t>
            </a:r>
            <a:endParaRPr lang="de-CH" altLang="fr-FR" sz="7400" dirty="0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3CEBFA06-6CBB-2525-C21D-5BCDF8CCF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240" y="3687772"/>
            <a:ext cx="2048735" cy="1132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76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5B28C2B-CA00-42D3-A987-7D0353950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403" y="1340768"/>
            <a:ext cx="108960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Im Gesetz ist vorgesehen, dass grundsätzlich der Vorstand die Geschäfte einer Gesellschaft führt. Er kann die </a:t>
            </a:r>
            <a:r>
              <a:rPr lang="de-DE" sz="2000" b="1" dirty="0"/>
              <a:t>Ausführungsverantwortung </a:t>
            </a:r>
            <a:r>
              <a:rPr lang="de-DE" sz="2000" dirty="0"/>
              <a:t>einer Geschäftsstelle übertragen, bleibt aber in der </a:t>
            </a:r>
            <a:r>
              <a:rPr lang="de-DE" sz="2000" b="1" dirty="0"/>
              <a:t>Führungsverantwortung</a:t>
            </a:r>
            <a:r>
              <a:rPr lang="de-DE" sz="2000" dirty="0"/>
              <a:t>. </a:t>
            </a:r>
          </a:p>
          <a:p>
            <a:r>
              <a:rPr lang="de-DE" sz="1800" dirty="0"/>
              <a:t>Er hat für eine gesetzes- und statutenkonforme Verwaltung zu sorgen und die Interessen des Vereins zu wahren.</a:t>
            </a:r>
          </a:p>
          <a:p>
            <a:r>
              <a:rPr lang="de-DE" sz="1800" dirty="0"/>
              <a:t>Er haftet dem Verein für den Schaden aus ungetreuer und unsorgfältiger Geschäftsführung.</a:t>
            </a:r>
          </a:p>
          <a:p>
            <a:r>
              <a:rPr lang="de-DE" sz="1800" dirty="0"/>
              <a:t>Dritte können namentlich bei Insolvenz eines Vereins gegebenenfalls Ansprüche gegen den Vorstand oder einzelne Mitglieder geltend machen.</a:t>
            </a:r>
          </a:p>
          <a:p>
            <a:endParaRPr lang="de-DE" sz="2000" dirty="0"/>
          </a:p>
          <a:p>
            <a:pPr>
              <a:buFont typeface="Symbol" panose="05050102010706020507" pitchFamily="18" charset="2"/>
              <a:buChar char="Þ"/>
            </a:pPr>
            <a:r>
              <a:rPr lang="de-DE" sz="2000" b="1" dirty="0"/>
              <a:t> Ein Vorstandsmandat ist mit einem bestimmten Risiko verbunden!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1800" dirty="0"/>
              <a:t>Für die Haftung des Vereinsvorstandes müssen die klassischen vier Haftungsvoraussetzungen erfüllt sein, nämlich Schaden, Pflichtwidrigkeit, adäquater Kausalzusammenhang sowie ein Verschulden.</a:t>
            </a:r>
          </a:p>
          <a:p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endParaRPr lang="de-DE" sz="2000" dirty="0"/>
          </a:p>
          <a:p>
            <a:pPr marL="0" indent="0">
              <a:buNone/>
            </a:pPr>
            <a:endParaRPr lang="de-CH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61D1D77-4062-3F42-C37D-97F4E6E62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Sorgfaltspflicht eines Vorstands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068CC5-5867-669D-DAF0-30A2956F30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34262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CAE73B0-108F-B8FC-5ED4-6F72AA8E2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81" y="188640"/>
            <a:ext cx="10896000" cy="1224136"/>
          </a:xfrm>
        </p:spPr>
        <p:txBody>
          <a:bodyPr>
            <a:normAutofit/>
          </a:bodyPr>
          <a:lstStyle/>
          <a:p>
            <a:r>
              <a:rPr lang="de-CH" dirty="0"/>
              <a:t>Systemimmanente Spannungsfelder, die Führung und </a:t>
            </a:r>
            <a:br>
              <a:rPr lang="de-CH" dirty="0"/>
            </a:br>
            <a:r>
              <a:rPr lang="de-CH" dirty="0"/>
              <a:t>Koordination brauchen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EDC40E-188D-1AA3-3F9F-1091036CCD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8</a:t>
            </a:fld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229EE3D-8784-8DEA-31F3-63E87CC5BD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0" t="23400" r="20075" b="22001"/>
          <a:stretch/>
        </p:blipFill>
        <p:spPr>
          <a:xfrm>
            <a:off x="479376" y="1455303"/>
            <a:ext cx="8220373" cy="457992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34E2E3E-B874-2B9F-B6DB-C2D658D86DEB}"/>
              </a:ext>
            </a:extLst>
          </p:cNvPr>
          <p:cNvSpPr txBox="1"/>
          <p:nvPr/>
        </p:nvSpPr>
        <p:spPr>
          <a:xfrm>
            <a:off x="9128215" y="6006254"/>
            <a:ext cx="1159292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67" dirty="0"/>
              <a:t>FMM, S. 16</a:t>
            </a:r>
          </a:p>
        </p:txBody>
      </p:sp>
    </p:spTree>
    <p:extLst>
      <p:ext uri="{BB962C8B-B14F-4D97-AF65-F5344CB8AC3E}">
        <p14:creationId xmlns:p14="http://schemas.microsoft.com/office/powerpoint/2010/main" val="3067402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5C84103-D2FC-3631-5708-102222458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Unterschiedliche Ausgangslagen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2BB956D-6268-D57E-6F07-70B16D44D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Ursachen für Probleme bei der Führung und Koordination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5801B1E-C682-B099-70F1-D2C70AC5B1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8BE230-C296-401D-B256-2B585FDFD975}" type="slidenum">
              <a:rPr lang="de-CH" smtClean="0"/>
              <a:pPr/>
              <a:t>9</a:t>
            </a:fld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AD80017-9FDC-866C-693B-CA27DF7E18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644" t="32150" r="10630" b="27950"/>
          <a:stretch>
            <a:fillRect/>
          </a:stretch>
        </p:blipFill>
        <p:spPr>
          <a:xfrm>
            <a:off x="479376" y="1844824"/>
            <a:ext cx="930597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27409"/>
      </p:ext>
    </p:extLst>
  </p:cSld>
  <p:clrMapOvr>
    <a:masterClrMapping/>
  </p:clrMapOvr>
</p:sld>
</file>

<file path=ppt/theme/theme1.xml><?xml version="1.0" encoding="utf-8"?>
<a:theme xmlns:a="http://schemas.openxmlformats.org/drawingml/2006/main" name="VMI_PPT_Vorlage">
  <a:themeElements>
    <a:clrScheme name="VMI">
      <a:dk1>
        <a:sysClr val="windowText" lastClr="000000"/>
      </a:dk1>
      <a:lt1>
        <a:srgbClr val="FFFFFF"/>
      </a:lt1>
      <a:dk2>
        <a:srgbClr val="000000"/>
      </a:dk2>
      <a:lt2>
        <a:srgbClr val="BFBFBF"/>
      </a:lt2>
      <a:accent1>
        <a:srgbClr val="A6192E"/>
      </a:accent1>
      <a:accent2>
        <a:srgbClr val="F3B1BB"/>
      </a:accent2>
      <a:accent3>
        <a:srgbClr val="FCEBED"/>
      </a:accent3>
      <a:accent4>
        <a:srgbClr val="00CC00"/>
      </a:accent4>
      <a:accent5>
        <a:srgbClr val="FF0000"/>
      </a:accent5>
      <a:accent6>
        <a:srgbClr val="0066FF"/>
      </a:accent6>
      <a:hlink>
        <a:srgbClr val="A6192E"/>
      </a:hlink>
      <a:folHlink>
        <a:srgbClr val="0066FF"/>
      </a:folHlink>
    </a:clrScheme>
    <a:fontScheme name="VMI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Essenz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tzung 210126" id="{BBA53B0C-18F2-4446-8B1C-D2125F822B5A}" vid="{B2BD023D-0D24-45B8-93E5-B6BAFCC3DFDC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VMI">
      <a:dk1>
        <a:sysClr val="windowText" lastClr="000000"/>
      </a:dk1>
      <a:lt1>
        <a:srgbClr val="FFFFFF"/>
      </a:lt1>
      <a:dk2>
        <a:srgbClr val="000000"/>
      </a:dk2>
      <a:lt2>
        <a:srgbClr val="BFBFBF"/>
      </a:lt2>
      <a:accent1>
        <a:srgbClr val="A6192E"/>
      </a:accent1>
      <a:accent2>
        <a:srgbClr val="F3B1BB"/>
      </a:accent2>
      <a:accent3>
        <a:srgbClr val="FCEBED"/>
      </a:accent3>
      <a:accent4>
        <a:srgbClr val="00CC00"/>
      </a:accent4>
      <a:accent5>
        <a:srgbClr val="FF0000"/>
      </a:accent5>
      <a:accent6>
        <a:srgbClr val="0066FF"/>
      </a:accent6>
      <a:hlink>
        <a:srgbClr val="A6192E"/>
      </a:hlink>
      <a:folHlink>
        <a:srgbClr val="0066FF"/>
      </a:folHlink>
    </a:clrScheme>
    <a:fontScheme name="VMI_schlicht">
      <a:majorFont>
        <a:latin typeface="Arial"/>
        <a:ea typeface=""/>
        <a:cs typeface=""/>
      </a:majorFont>
      <a:minorFont>
        <a:latin typeface="Palatino Linotyp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F1A0C8FF2F2AC4A8A1525BA0AE6957A" ma:contentTypeVersion="20" ma:contentTypeDescription="Ein neues Dokument erstellen." ma:contentTypeScope="" ma:versionID="40a0dd0640c6a72cf8d1b700abb5402e">
  <xsd:schema xmlns:xsd="http://www.w3.org/2001/XMLSchema" xmlns:xs="http://www.w3.org/2001/XMLSchema" xmlns:p="http://schemas.microsoft.com/office/2006/metadata/properties" xmlns:ns1="http://schemas.microsoft.com/sharepoint/v3" xmlns:ns2="b2e5aae7-5154-45e4-ac24-bef82d4cf844" xmlns:ns3="3786739b-20f1-48d8-aa67-032faaba98e8" targetNamespace="http://schemas.microsoft.com/office/2006/metadata/properties" ma:root="true" ma:fieldsID="92f4581088a182db92f455e050b26786" ns1:_="" ns2:_="" ns3:_="">
    <xsd:import namespace="http://schemas.microsoft.com/sharepoint/v3"/>
    <xsd:import namespace="b2e5aae7-5154-45e4-ac24-bef82d4cf844"/>
    <xsd:import namespace="3786739b-20f1-48d8-aa67-032faaba98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ServiceBillingMetadata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22" nillable="true" ma:displayName="Bewertung (0 - 5)" ma:decimals="2" ma:description="Mittelwert aller Bewertungen, die abgegeben wurden." ma:internalName="AverageRating" ma:readOnly="true">
      <xsd:simpleType>
        <xsd:restriction base="dms:Number"/>
      </xsd:simpleType>
    </xsd:element>
    <xsd:element name="RatingCount" ma:index="23" nillable="true" ma:displayName="Anzahl Bewertungen" ma:decimals="0" ma:description="Anzahl abgegebener Bewertungen" ma:internalName="RatingCount" ma:readOnly="true">
      <xsd:simpleType>
        <xsd:restriction base="dms:Number"/>
      </xsd:simpleType>
    </xsd:element>
    <xsd:element name="RatedBy" ma:index="24" nillable="true" ma:displayName="Bewertet von" ma:description="Benutzer haben das Element bewertet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25" nillable="true" ma:displayName="Benutzerbewertungen" ma:description="Bewertungen für das Element" ma:hidden="true" ma:internalName="Ratings">
      <xsd:simpleType>
        <xsd:restriction base="dms:Note"/>
      </xsd:simpleType>
    </xsd:element>
    <xsd:element name="LikesCount" ma:index="26" nillable="true" ma:displayName="Anzahl 'Gefällt mir'" ma:internalName="LikesCount">
      <xsd:simpleType>
        <xsd:restriction base="dms:Unknown"/>
      </xsd:simpleType>
    </xsd:element>
    <xsd:element name="LikedBy" ma:index="27" nillable="true" ma:displayName="Gefällt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e5aae7-5154-45e4-ac24-bef82d4cf8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c9b8ecf7-bbf4-4ec1-b9bd-261aa0a7d8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86739b-20f1-48d8-aa67-032faaba98e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9a8b61e-bda3-4f4e-bfbf-19c79beac50a}" ma:internalName="TaxCatchAll" ma:showField="CatchAllData" ma:web="3786739b-20f1-48d8-aa67-032faaba9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kesCount xmlns="http://schemas.microsoft.com/sharepoint/v3" xsi:nil="true"/>
    <TaxCatchAll xmlns="3786739b-20f1-48d8-aa67-032faaba98e8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lcf76f155ced4ddcb4097134ff3c332f xmlns="b2e5aae7-5154-45e4-ac24-bef82d4cf844">
      <Terms xmlns="http://schemas.microsoft.com/office/infopath/2007/PartnerControls"/>
    </lcf76f155ced4ddcb4097134ff3c332f>
    <RatedBy xmlns="http://schemas.microsoft.com/sharepoint/v3">
      <UserInfo>
        <DisplayName/>
        <AccountId xsi:nil="true"/>
        <AccountType/>
      </UserInfo>
    </RatedBy>
  </documentManagement>
</p:properties>
</file>

<file path=customXml/itemProps1.xml><?xml version="1.0" encoding="utf-8"?>
<ds:datastoreItem xmlns:ds="http://schemas.openxmlformats.org/officeDocument/2006/customXml" ds:itemID="{F2713FE1-C954-460A-98EC-DBD691819A1A}"/>
</file>

<file path=customXml/itemProps2.xml><?xml version="1.0" encoding="utf-8"?>
<ds:datastoreItem xmlns:ds="http://schemas.openxmlformats.org/officeDocument/2006/customXml" ds:itemID="{95ABF570-0038-4ECB-A1BE-15EAEB12F937}"/>
</file>

<file path=customXml/itemProps3.xml><?xml version="1.0" encoding="utf-8"?>
<ds:datastoreItem xmlns:ds="http://schemas.openxmlformats.org/officeDocument/2006/customXml" ds:itemID="{61B5F0CA-5FED-40A0-A4DE-8F90BA727A9F}"/>
</file>

<file path=docProps/app.xml><?xml version="1.0" encoding="utf-8"?>
<Properties xmlns="http://schemas.openxmlformats.org/officeDocument/2006/extended-properties" xmlns:vt="http://schemas.openxmlformats.org/officeDocument/2006/docPropsVTypes">
  <Template>verbandsberatung</Template>
  <TotalTime>0</TotalTime>
  <Words>550</Words>
  <Application>Microsoft Office PowerPoint</Application>
  <PresentationFormat>Breitbild</PresentationFormat>
  <Paragraphs>109</Paragraphs>
  <Slides>18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</vt:lpstr>
      <vt:lpstr>Symbol</vt:lpstr>
      <vt:lpstr>Univers-Black</vt:lpstr>
      <vt:lpstr>Wingdings</vt:lpstr>
      <vt:lpstr>Wingdings 3</vt:lpstr>
      <vt:lpstr>VMI_PPT_Vorlage</vt:lpstr>
      <vt:lpstr>  Zusammen nach vorne!  </vt:lpstr>
      <vt:lpstr>PowerPoint-Präsentation</vt:lpstr>
      <vt:lpstr>Kein neues Phänomen…</vt:lpstr>
      <vt:lpstr>Aufbau einer NPO</vt:lpstr>
      <vt:lpstr>Aufgaben des Vorstands</vt:lpstr>
      <vt:lpstr>Anforderungsprofil an einen Vorstand</vt:lpstr>
      <vt:lpstr>Sorgfaltspflicht eines Vorstands</vt:lpstr>
      <vt:lpstr>Systemimmanente Spannungsfelder, die Führung und  Koordination brauchen</vt:lpstr>
      <vt:lpstr>Ursachen für Probleme bei der Führung und Koordination</vt:lpstr>
      <vt:lpstr>PowerPoint-Präsentation</vt:lpstr>
      <vt:lpstr>PowerPoint-Präsentation</vt:lpstr>
      <vt:lpstr>PowerPoint-Präsentation</vt:lpstr>
      <vt:lpstr>7 Tipps für eine gute Zusammenarbeit</vt:lpstr>
      <vt:lpstr>Neuer Leitfaden dazu</vt:lpstr>
      <vt:lpstr>Verbreitung und Implementierung des Leitfadens</vt:lpstr>
      <vt:lpstr>Literaturhinweise</vt:lpstr>
      <vt:lpstr>PowerPoint-Präsentation</vt:lpstr>
      <vt:lpstr>Kontaktdaten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Führung vom Mitarbeitenden  2. Webinar</dc:title>
  <dc:creator>Hans Lichtsteiner</dc:creator>
  <cp:lastModifiedBy>Anja Suter</cp:lastModifiedBy>
  <cp:revision>306</cp:revision>
  <cp:lastPrinted>2024-08-14T08:47:58Z</cp:lastPrinted>
  <dcterms:created xsi:type="dcterms:W3CDTF">2021-02-11T08:50:01Z</dcterms:created>
  <dcterms:modified xsi:type="dcterms:W3CDTF">2026-03-17T08:22:34Z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0x0101002F1A0C8FF2F2AC4A8A1525BA0AE6957A</vt:lpwstr>
  </property>
</Properties>
</file>